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4.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4.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5.xml" ContentType="application/vnd.openxmlformats-officedocument.drawingml.diagramColors+xml"/>
  <Override PartName="/ppt/diagrams/colors1.xml" ContentType="application/vnd.openxmlformats-officedocument.drawingml.diagramColors+xml"/>
  <Override PartName="/ppt/diagrams/drawing1.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302" r:id="rId3"/>
    <p:sldId id="285" r:id="rId4"/>
    <p:sldId id="328" r:id="rId5"/>
    <p:sldId id="257" r:id="rId6"/>
    <p:sldId id="258" r:id="rId7"/>
    <p:sldId id="274" r:id="rId8"/>
    <p:sldId id="275" r:id="rId9"/>
    <p:sldId id="286" r:id="rId10"/>
    <p:sldId id="313" r:id="rId11"/>
    <p:sldId id="260" r:id="rId12"/>
    <p:sldId id="314" r:id="rId13"/>
    <p:sldId id="325" r:id="rId14"/>
    <p:sldId id="315" r:id="rId15"/>
    <p:sldId id="322" r:id="rId16"/>
    <p:sldId id="316" r:id="rId17"/>
    <p:sldId id="323" r:id="rId18"/>
    <p:sldId id="329" r:id="rId19"/>
    <p:sldId id="330" r:id="rId20"/>
    <p:sldId id="321" r:id="rId21"/>
    <p:sldId id="331" r:id="rId22"/>
    <p:sldId id="318" r:id="rId23"/>
    <p:sldId id="320" r:id="rId24"/>
    <p:sldId id="317" r:id="rId25"/>
    <p:sldId id="319" r:id="rId26"/>
    <p:sldId id="291" r:id="rId27"/>
    <p:sldId id="293" r:id="rId28"/>
    <p:sldId id="295" r:id="rId29"/>
    <p:sldId id="294" r:id="rId30"/>
    <p:sldId id="299" r:id="rId31"/>
    <p:sldId id="308" r:id="rId32"/>
    <p:sldId id="326" r:id="rId33"/>
    <p:sldId id="327" r:id="rId34"/>
    <p:sldId id="280" r:id="rId35"/>
    <p:sldId id="277" r:id="rId36"/>
    <p:sldId id="312" r:id="rId37"/>
    <p:sldId id="282" r:id="rId38"/>
    <p:sldId id="287" r:id="rId39"/>
    <p:sldId id="28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92"/>
    <p:restoredTop sz="95794"/>
  </p:normalViewPr>
  <p:slideViewPr>
    <p:cSldViewPr snapToGrid="0" snapToObjects="1">
      <p:cViewPr varScale="1">
        <p:scale>
          <a:sx n="108" d="100"/>
          <a:sy n="108" d="100"/>
        </p:scale>
        <p:origin x="126" y="2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AAA69-2736-4385-A9C4-249C368DC952}"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57C70C4C-1FAE-4456-B7D0-4630EBD03565}">
      <dgm:prSet/>
      <dgm:spPr/>
      <dgm:t>
        <a:bodyPr/>
        <a:lstStyle/>
        <a:p>
          <a:r>
            <a:rPr lang="en-US"/>
            <a:t>Introduction</a:t>
          </a:r>
        </a:p>
      </dgm:t>
    </dgm:pt>
    <dgm:pt modelId="{9FA339E8-64E9-454D-87AF-2932905B5D9F}" type="parTrans" cxnId="{95CDA60B-4B83-434B-B1D2-933D8B634B8B}">
      <dgm:prSet/>
      <dgm:spPr/>
      <dgm:t>
        <a:bodyPr/>
        <a:lstStyle/>
        <a:p>
          <a:endParaRPr lang="en-US"/>
        </a:p>
      </dgm:t>
    </dgm:pt>
    <dgm:pt modelId="{65C38E73-6ED7-47C4-A5E2-CE0A2C006B11}" type="sibTrans" cxnId="{95CDA60B-4B83-434B-B1D2-933D8B634B8B}">
      <dgm:prSet/>
      <dgm:spPr/>
      <dgm:t>
        <a:bodyPr/>
        <a:lstStyle/>
        <a:p>
          <a:endParaRPr lang="en-US"/>
        </a:p>
      </dgm:t>
    </dgm:pt>
    <dgm:pt modelId="{C875E8CA-591D-46C3-AB5E-E3258319D9D6}">
      <dgm:prSet/>
      <dgm:spPr/>
      <dgm:t>
        <a:bodyPr/>
        <a:lstStyle/>
        <a:p>
          <a:r>
            <a:rPr lang="en-US"/>
            <a:t>Research</a:t>
          </a:r>
        </a:p>
      </dgm:t>
    </dgm:pt>
    <dgm:pt modelId="{7549A8ED-BDD0-481C-8ADD-E22BF59B1063}" type="parTrans" cxnId="{3A93EB18-56BA-44B4-8B08-A34BE2CC6346}">
      <dgm:prSet/>
      <dgm:spPr/>
      <dgm:t>
        <a:bodyPr/>
        <a:lstStyle/>
        <a:p>
          <a:endParaRPr lang="en-US"/>
        </a:p>
      </dgm:t>
    </dgm:pt>
    <dgm:pt modelId="{7226A0D6-3C39-48D4-B681-ACD87AD55673}" type="sibTrans" cxnId="{3A93EB18-56BA-44B4-8B08-A34BE2CC6346}">
      <dgm:prSet/>
      <dgm:spPr/>
      <dgm:t>
        <a:bodyPr/>
        <a:lstStyle/>
        <a:p>
          <a:endParaRPr lang="en-US"/>
        </a:p>
      </dgm:t>
    </dgm:pt>
    <dgm:pt modelId="{47267E6F-5867-4E0B-BC89-9C26FB2F6048}">
      <dgm:prSet/>
      <dgm:spPr/>
      <dgm:t>
        <a:bodyPr/>
        <a:lstStyle/>
        <a:p>
          <a:r>
            <a:rPr lang="en-US"/>
            <a:t>Moral Injury Definitions</a:t>
          </a:r>
        </a:p>
      </dgm:t>
    </dgm:pt>
    <dgm:pt modelId="{9944BB37-18D8-4E29-BCB7-8A9376A589B6}" type="parTrans" cxnId="{E467A8BB-B335-4AA6-A74D-1AA67B830C1C}">
      <dgm:prSet/>
      <dgm:spPr/>
      <dgm:t>
        <a:bodyPr/>
        <a:lstStyle/>
        <a:p>
          <a:endParaRPr lang="en-US"/>
        </a:p>
      </dgm:t>
    </dgm:pt>
    <dgm:pt modelId="{49896893-B8F2-4067-B627-232F477814BF}" type="sibTrans" cxnId="{E467A8BB-B335-4AA6-A74D-1AA67B830C1C}">
      <dgm:prSet/>
      <dgm:spPr/>
      <dgm:t>
        <a:bodyPr/>
        <a:lstStyle/>
        <a:p>
          <a:endParaRPr lang="en-US"/>
        </a:p>
      </dgm:t>
    </dgm:pt>
    <dgm:pt modelId="{53A31535-D2BC-4E08-A786-78EE8955F6BE}">
      <dgm:prSet/>
      <dgm:spPr/>
      <dgm:t>
        <a:bodyPr/>
        <a:lstStyle/>
        <a:p>
          <a:r>
            <a:rPr lang="en-US"/>
            <a:t>Moral Injury in Corrections</a:t>
          </a:r>
        </a:p>
      </dgm:t>
    </dgm:pt>
    <dgm:pt modelId="{25ED6B25-903E-42F4-AC0E-709E9F043AFC}" type="parTrans" cxnId="{DBDA720A-F975-432E-A113-836C3B1A7556}">
      <dgm:prSet/>
      <dgm:spPr/>
      <dgm:t>
        <a:bodyPr/>
        <a:lstStyle/>
        <a:p>
          <a:endParaRPr lang="en-US"/>
        </a:p>
      </dgm:t>
    </dgm:pt>
    <dgm:pt modelId="{71D04FDD-EE17-4413-9652-FEBCF2F8669D}" type="sibTrans" cxnId="{DBDA720A-F975-432E-A113-836C3B1A7556}">
      <dgm:prSet/>
      <dgm:spPr/>
      <dgm:t>
        <a:bodyPr/>
        <a:lstStyle/>
        <a:p>
          <a:endParaRPr lang="en-US"/>
        </a:p>
      </dgm:t>
    </dgm:pt>
    <dgm:pt modelId="{3E00F9E2-90F7-4A77-A012-7C24976C0E0C}">
      <dgm:prSet/>
      <dgm:spPr/>
      <dgm:t>
        <a:bodyPr/>
        <a:lstStyle/>
        <a:p>
          <a:r>
            <a:rPr lang="en-US"/>
            <a:t>Small Group Conversations</a:t>
          </a:r>
        </a:p>
      </dgm:t>
    </dgm:pt>
    <dgm:pt modelId="{489C362F-0DCF-437F-946E-EE1AA5992AE1}" type="parTrans" cxnId="{E2028F0D-9C6E-476E-BBC1-ED1E6E38AF2C}">
      <dgm:prSet/>
      <dgm:spPr/>
      <dgm:t>
        <a:bodyPr/>
        <a:lstStyle/>
        <a:p>
          <a:endParaRPr lang="en-US"/>
        </a:p>
      </dgm:t>
    </dgm:pt>
    <dgm:pt modelId="{FD485FA1-05EA-45C5-8171-619BB370DE3E}" type="sibTrans" cxnId="{E2028F0D-9C6E-476E-BBC1-ED1E6E38AF2C}">
      <dgm:prSet/>
      <dgm:spPr/>
      <dgm:t>
        <a:bodyPr/>
        <a:lstStyle/>
        <a:p>
          <a:endParaRPr lang="en-US"/>
        </a:p>
      </dgm:t>
    </dgm:pt>
    <dgm:pt modelId="{4CF77962-E5D7-43B2-9B60-B22E34CBA751}">
      <dgm:prSet/>
      <dgm:spPr/>
      <dgm:t>
        <a:bodyPr/>
        <a:lstStyle/>
        <a:p>
          <a:r>
            <a:rPr lang="en-US"/>
            <a:t>Study Findings</a:t>
          </a:r>
        </a:p>
      </dgm:t>
    </dgm:pt>
    <dgm:pt modelId="{F4DE42E4-37AC-4D44-BC8A-98D6AFB6063F}" type="parTrans" cxnId="{9D4F1247-AA1E-4531-87B3-5D0131AD9949}">
      <dgm:prSet/>
      <dgm:spPr/>
      <dgm:t>
        <a:bodyPr/>
        <a:lstStyle/>
        <a:p>
          <a:endParaRPr lang="en-US"/>
        </a:p>
      </dgm:t>
    </dgm:pt>
    <dgm:pt modelId="{4BD1BF89-86B6-4F93-B746-628BFFD0B227}" type="sibTrans" cxnId="{9D4F1247-AA1E-4531-87B3-5D0131AD9949}">
      <dgm:prSet/>
      <dgm:spPr/>
      <dgm:t>
        <a:bodyPr/>
        <a:lstStyle/>
        <a:p>
          <a:endParaRPr lang="en-US"/>
        </a:p>
      </dgm:t>
    </dgm:pt>
    <dgm:pt modelId="{BF78F05B-DA44-4FCF-825B-6978C423E90D}">
      <dgm:prSet/>
      <dgm:spPr/>
      <dgm:t>
        <a:bodyPr/>
        <a:lstStyle/>
        <a:p>
          <a:r>
            <a:rPr lang="en-US"/>
            <a:t>Mitigating MI</a:t>
          </a:r>
        </a:p>
      </dgm:t>
    </dgm:pt>
    <dgm:pt modelId="{574F7FD2-0523-4476-AC33-9D9476DD3452}" type="parTrans" cxnId="{9F251342-9B6B-4166-BD20-9744AD9E7638}">
      <dgm:prSet/>
      <dgm:spPr/>
      <dgm:t>
        <a:bodyPr/>
        <a:lstStyle/>
        <a:p>
          <a:endParaRPr lang="en-US"/>
        </a:p>
      </dgm:t>
    </dgm:pt>
    <dgm:pt modelId="{A58F49F5-A6D2-4503-BBEA-93DD852F8B09}" type="sibTrans" cxnId="{9F251342-9B6B-4166-BD20-9744AD9E7638}">
      <dgm:prSet/>
      <dgm:spPr/>
      <dgm:t>
        <a:bodyPr/>
        <a:lstStyle/>
        <a:p>
          <a:endParaRPr lang="en-US"/>
        </a:p>
      </dgm:t>
    </dgm:pt>
    <dgm:pt modelId="{49975404-EF6A-44F4-A9A8-910061BD3F3A}">
      <dgm:prSet/>
      <dgm:spPr/>
      <dgm:t>
        <a:bodyPr/>
        <a:lstStyle/>
        <a:p>
          <a:r>
            <a:rPr lang="en-US"/>
            <a:t>Areas for Future Research</a:t>
          </a:r>
        </a:p>
      </dgm:t>
    </dgm:pt>
    <dgm:pt modelId="{DF4D4E47-7BD4-4A15-A53E-646509F0AFAD}" type="parTrans" cxnId="{3B4B2562-0DE8-4D54-A46E-85D7BB5601A5}">
      <dgm:prSet/>
      <dgm:spPr/>
      <dgm:t>
        <a:bodyPr/>
        <a:lstStyle/>
        <a:p>
          <a:endParaRPr lang="en-US"/>
        </a:p>
      </dgm:t>
    </dgm:pt>
    <dgm:pt modelId="{3D3656FC-A7F9-4748-86C9-B26235E3C881}" type="sibTrans" cxnId="{3B4B2562-0DE8-4D54-A46E-85D7BB5601A5}">
      <dgm:prSet/>
      <dgm:spPr/>
      <dgm:t>
        <a:bodyPr/>
        <a:lstStyle/>
        <a:p>
          <a:endParaRPr lang="en-US"/>
        </a:p>
      </dgm:t>
    </dgm:pt>
    <dgm:pt modelId="{F22BA298-941F-474F-A2C4-C8577EB242EA}">
      <dgm:prSet/>
      <dgm:spPr/>
      <dgm:t>
        <a:bodyPr/>
        <a:lstStyle/>
        <a:p>
          <a:r>
            <a:rPr lang="en-US"/>
            <a:t>Resources</a:t>
          </a:r>
        </a:p>
      </dgm:t>
    </dgm:pt>
    <dgm:pt modelId="{0E426880-DB48-4E5A-964D-3E14EFF58844}" type="parTrans" cxnId="{1FA51A98-AD40-463F-A83C-F1C38FEBABA9}">
      <dgm:prSet/>
      <dgm:spPr/>
      <dgm:t>
        <a:bodyPr/>
        <a:lstStyle/>
        <a:p>
          <a:endParaRPr lang="en-US"/>
        </a:p>
      </dgm:t>
    </dgm:pt>
    <dgm:pt modelId="{2C41E394-1E39-4E8A-8FA9-8B3623D92688}" type="sibTrans" cxnId="{1FA51A98-AD40-463F-A83C-F1C38FEBABA9}">
      <dgm:prSet/>
      <dgm:spPr/>
      <dgm:t>
        <a:bodyPr/>
        <a:lstStyle/>
        <a:p>
          <a:endParaRPr lang="en-US"/>
        </a:p>
      </dgm:t>
    </dgm:pt>
    <dgm:pt modelId="{CCF4457C-8DC7-48D1-B163-5EFC88E9A454}">
      <dgm:prSet/>
      <dgm:spPr/>
      <dgm:t>
        <a:bodyPr/>
        <a:lstStyle/>
        <a:p>
          <a:r>
            <a:rPr lang="en-US"/>
            <a:t>Q&amp;A</a:t>
          </a:r>
        </a:p>
      </dgm:t>
    </dgm:pt>
    <dgm:pt modelId="{12A9E7FE-6D30-44E7-8010-86C031B5F33F}" type="parTrans" cxnId="{65F5DED3-A611-458B-A03E-89F60B80577E}">
      <dgm:prSet/>
      <dgm:spPr/>
      <dgm:t>
        <a:bodyPr/>
        <a:lstStyle/>
        <a:p>
          <a:endParaRPr lang="en-US"/>
        </a:p>
      </dgm:t>
    </dgm:pt>
    <dgm:pt modelId="{26BC9EC6-E7B3-4C7A-B9A8-D8B94DBB0C23}" type="sibTrans" cxnId="{65F5DED3-A611-458B-A03E-89F60B80577E}">
      <dgm:prSet/>
      <dgm:spPr/>
      <dgm:t>
        <a:bodyPr/>
        <a:lstStyle/>
        <a:p>
          <a:endParaRPr lang="en-US"/>
        </a:p>
      </dgm:t>
    </dgm:pt>
    <dgm:pt modelId="{7E7BDE45-6843-4B98-A90F-F4CC9B0C70C5}">
      <dgm:prSet/>
      <dgm:spPr/>
      <dgm:t>
        <a:bodyPr/>
        <a:lstStyle/>
        <a:p>
          <a:r>
            <a:rPr lang="en-US"/>
            <a:t>Wrap Up</a:t>
          </a:r>
        </a:p>
      </dgm:t>
    </dgm:pt>
    <dgm:pt modelId="{C330F1DE-EF24-4E06-9970-C113753C5D4E}" type="parTrans" cxnId="{B4BCCA27-5845-40E7-8E79-ADA2F6407FA7}">
      <dgm:prSet/>
      <dgm:spPr/>
      <dgm:t>
        <a:bodyPr/>
        <a:lstStyle/>
        <a:p>
          <a:endParaRPr lang="en-US"/>
        </a:p>
      </dgm:t>
    </dgm:pt>
    <dgm:pt modelId="{A160C36F-ABDE-48DD-8F76-D437FE6AF1FA}" type="sibTrans" cxnId="{B4BCCA27-5845-40E7-8E79-ADA2F6407FA7}">
      <dgm:prSet/>
      <dgm:spPr/>
      <dgm:t>
        <a:bodyPr/>
        <a:lstStyle/>
        <a:p>
          <a:endParaRPr lang="en-US"/>
        </a:p>
      </dgm:t>
    </dgm:pt>
    <dgm:pt modelId="{0306445F-BF33-2641-8B2E-FB33A4B60A22}" type="pres">
      <dgm:prSet presAssocID="{C92AAA69-2736-4385-A9C4-249C368DC952}" presName="linear" presStyleCnt="0">
        <dgm:presLayoutVars>
          <dgm:animLvl val="lvl"/>
          <dgm:resizeHandles val="exact"/>
        </dgm:presLayoutVars>
      </dgm:prSet>
      <dgm:spPr/>
    </dgm:pt>
    <dgm:pt modelId="{CDB7188A-0DF0-1E41-97A0-8DE0E07D630F}" type="pres">
      <dgm:prSet presAssocID="{57C70C4C-1FAE-4456-B7D0-4630EBD03565}" presName="parentText" presStyleLbl="node1" presStyleIdx="0" presStyleCnt="11">
        <dgm:presLayoutVars>
          <dgm:chMax val="0"/>
          <dgm:bulletEnabled val="1"/>
        </dgm:presLayoutVars>
      </dgm:prSet>
      <dgm:spPr/>
    </dgm:pt>
    <dgm:pt modelId="{1833E628-9294-A449-93DA-BCC61CF3EF54}" type="pres">
      <dgm:prSet presAssocID="{65C38E73-6ED7-47C4-A5E2-CE0A2C006B11}" presName="spacer" presStyleCnt="0"/>
      <dgm:spPr/>
    </dgm:pt>
    <dgm:pt modelId="{B752C900-B1C2-B847-A306-9AA3625512F3}" type="pres">
      <dgm:prSet presAssocID="{C875E8CA-591D-46C3-AB5E-E3258319D9D6}" presName="parentText" presStyleLbl="node1" presStyleIdx="1" presStyleCnt="11">
        <dgm:presLayoutVars>
          <dgm:chMax val="0"/>
          <dgm:bulletEnabled val="1"/>
        </dgm:presLayoutVars>
      </dgm:prSet>
      <dgm:spPr/>
    </dgm:pt>
    <dgm:pt modelId="{EC0812D5-3E43-314B-A37B-76E7A509EC02}" type="pres">
      <dgm:prSet presAssocID="{7226A0D6-3C39-48D4-B681-ACD87AD55673}" presName="spacer" presStyleCnt="0"/>
      <dgm:spPr/>
    </dgm:pt>
    <dgm:pt modelId="{ABA0612E-BDEB-2940-A9AA-50D89D8BC21F}" type="pres">
      <dgm:prSet presAssocID="{47267E6F-5867-4E0B-BC89-9C26FB2F6048}" presName="parentText" presStyleLbl="node1" presStyleIdx="2" presStyleCnt="11">
        <dgm:presLayoutVars>
          <dgm:chMax val="0"/>
          <dgm:bulletEnabled val="1"/>
        </dgm:presLayoutVars>
      </dgm:prSet>
      <dgm:spPr/>
    </dgm:pt>
    <dgm:pt modelId="{2B0CECE0-66F3-914A-8067-318318ED35C7}" type="pres">
      <dgm:prSet presAssocID="{49896893-B8F2-4067-B627-232F477814BF}" presName="spacer" presStyleCnt="0"/>
      <dgm:spPr/>
    </dgm:pt>
    <dgm:pt modelId="{784A0CD7-7415-0848-9022-54201289DBD0}" type="pres">
      <dgm:prSet presAssocID="{53A31535-D2BC-4E08-A786-78EE8955F6BE}" presName="parentText" presStyleLbl="node1" presStyleIdx="3" presStyleCnt="11">
        <dgm:presLayoutVars>
          <dgm:chMax val="0"/>
          <dgm:bulletEnabled val="1"/>
        </dgm:presLayoutVars>
      </dgm:prSet>
      <dgm:spPr/>
    </dgm:pt>
    <dgm:pt modelId="{A3CFDABA-2CE2-274C-AA4D-AE785CA37C61}" type="pres">
      <dgm:prSet presAssocID="{71D04FDD-EE17-4413-9652-FEBCF2F8669D}" presName="spacer" presStyleCnt="0"/>
      <dgm:spPr/>
    </dgm:pt>
    <dgm:pt modelId="{22E323E4-D874-3543-AA5F-FB5B417A234E}" type="pres">
      <dgm:prSet presAssocID="{3E00F9E2-90F7-4A77-A012-7C24976C0E0C}" presName="parentText" presStyleLbl="node1" presStyleIdx="4" presStyleCnt="11">
        <dgm:presLayoutVars>
          <dgm:chMax val="0"/>
          <dgm:bulletEnabled val="1"/>
        </dgm:presLayoutVars>
      </dgm:prSet>
      <dgm:spPr/>
    </dgm:pt>
    <dgm:pt modelId="{FDA333FD-201B-134B-8C7E-C4C48D5C9171}" type="pres">
      <dgm:prSet presAssocID="{FD485FA1-05EA-45C5-8171-619BB370DE3E}" presName="spacer" presStyleCnt="0"/>
      <dgm:spPr/>
    </dgm:pt>
    <dgm:pt modelId="{32F18433-E06D-0D45-B37F-563581E892C4}" type="pres">
      <dgm:prSet presAssocID="{4CF77962-E5D7-43B2-9B60-B22E34CBA751}" presName="parentText" presStyleLbl="node1" presStyleIdx="5" presStyleCnt="11">
        <dgm:presLayoutVars>
          <dgm:chMax val="0"/>
          <dgm:bulletEnabled val="1"/>
        </dgm:presLayoutVars>
      </dgm:prSet>
      <dgm:spPr/>
    </dgm:pt>
    <dgm:pt modelId="{3F5CC6DA-5184-2E47-9DBC-5A46441EA4B6}" type="pres">
      <dgm:prSet presAssocID="{4BD1BF89-86B6-4F93-B746-628BFFD0B227}" presName="spacer" presStyleCnt="0"/>
      <dgm:spPr/>
    </dgm:pt>
    <dgm:pt modelId="{27112BE1-0FC3-C14B-BA53-41593C762AA7}" type="pres">
      <dgm:prSet presAssocID="{BF78F05B-DA44-4FCF-825B-6978C423E90D}" presName="parentText" presStyleLbl="node1" presStyleIdx="6" presStyleCnt="11">
        <dgm:presLayoutVars>
          <dgm:chMax val="0"/>
          <dgm:bulletEnabled val="1"/>
        </dgm:presLayoutVars>
      </dgm:prSet>
      <dgm:spPr/>
    </dgm:pt>
    <dgm:pt modelId="{97C1A695-6779-9146-BDDF-CBB1B07B8732}" type="pres">
      <dgm:prSet presAssocID="{A58F49F5-A6D2-4503-BBEA-93DD852F8B09}" presName="spacer" presStyleCnt="0"/>
      <dgm:spPr/>
    </dgm:pt>
    <dgm:pt modelId="{A3A8A712-D4A2-4E40-A6F2-0C20E5D71A60}" type="pres">
      <dgm:prSet presAssocID="{49975404-EF6A-44F4-A9A8-910061BD3F3A}" presName="parentText" presStyleLbl="node1" presStyleIdx="7" presStyleCnt="11">
        <dgm:presLayoutVars>
          <dgm:chMax val="0"/>
          <dgm:bulletEnabled val="1"/>
        </dgm:presLayoutVars>
      </dgm:prSet>
      <dgm:spPr/>
    </dgm:pt>
    <dgm:pt modelId="{70236AF4-05EC-3E42-BDB4-3E7532092696}" type="pres">
      <dgm:prSet presAssocID="{3D3656FC-A7F9-4748-86C9-B26235E3C881}" presName="spacer" presStyleCnt="0"/>
      <dgm:spPr/>
    </dgm:pt>
    <dgm:pt modelId="{86E65224-161D-2949-8F40-82295E92BF9F}" type="pres">
      <dgm:prSet presAssocID="{F22BA298-941F-474F-A2C4-C8577EB242EA}" presName="parentText" presStyleLbl="node1" presStyleIdx="8" presStyleCnt="11">
        <dgm:presLayoutVars>
          <dgm:chMax val="0"/>
          <dgm:bulletEnabled val="1"/>
        </dgm:presLayoutVars>
      </dgm:prSet>
      <dgm:spPr/>
    </dgm:pt>
    <dgm:pt modelId="{61D5CEA2-16A0-3C4E-8659-3D93D5410566}" type="pres">
      <dgm:prSet presAssocID="{2C41E394-1E39-4E8A-8FA9-8B3623D92688}" presName="spacer" presStyleCnt="0"/>
      <dgm:spPr/>
    </dgm:pt>
    <dgm:pt modelId="{341C96DE-6AB5-9040-8EB4-6B28131E3233}" type="pres">
      <dgm:prSet presAssocID="{CCF4457C-8DC7-48D1-B163-5EFC88E9A454}" presName="parentText" presStyleLbl="node1" presStyleIdx="9" presStyleCnt="11">
        <dgm:presLayoutVars>
          <dgm:chMax val="0"/>
          <dgm:bulletEnabled val="1"/>
        </dgm:presLayoutVars>
      </dgm:prSet>
      <dgm:spPr/>
    </dgm:pt>
    <dgm:pt modelId="{9CB0DBE1-0E57-5048-8324-A3A8BD4FF8F9}" type="pres">
      <dgm:prSet presAssocID="{26BC9EC6-E7B3-4C7A-B9A8-D8B94DBB0C23}" presName="spacer" presStyleCnt="0"/>
      <dgm:spPr/>
    </dgm:pt>
    <dgm:pt modelId="{C42A33E0-9FAA-5040-9AB2-0B69C7201E58}" type="pres">
      <dgm:prSet presAssocID="{7E7BDE45-6843-4B98-A90F-F4CC9B0C70C5}" presName="parentText" presStyleLbl="node1" presStyleIdx="10" presStyleCnt="11">
        <dgm:presLayoutVars>
          <dgm:chMax val="0"/>
          <dgm:bulletEnabled val="1"/>
        </dgm:presLayoutVars>
      </dgm:prSet>
      <dgm:spPr/>
    </dgm:pt>
  </dgm:ptLst>
  <dgm:cxnLst>
    <dgm:cxn modelId="{DBDA720A-F975-432E-A113-836C3B1A7556}" srcId="{C92AAA69-2736-4385-A9C4-249C368DC952}" destId="{53A31535-D2BC-4E08-A786-78EE8955F6BE}" srcOrd="3" destOrd="0" parTransId="{25ED6B25-903E-42F4-AC0E-709E9F043AFC}" sibTransId="{71D04FDD-EE17-4413-9652-FEBCF2F8669D}"/>
    <dgm:cxn modelId="{95CDA60B-4B83-434B-B1D2-933D8B634B8B}" srcId="{C92AAA69-2736-4385-A9C4-249C368DC952}" destId="{57C70C4C-1FAE-4456-B7D0-4630EBD03565}" srcOrd="0" destOrd="0" parTransId="{9FA339E8-64E9-454D-87AF-2932905B5D9F}" sibTransId="{65C38E73-6ED7-47C4-A5E2-CE0A2C006B11}"/>
    <dgm:cxn modelId="{E2028F0D-9C6E-476E-BBC1-ED1E6E38AF2C}" srcId="{C92AAA69-2736-4385-A9C4-249C368DC952}" destId="{3E00F9E2-90F7-4A77-A012-7C24976C0E0C}" srcOrd="4" destOrd="0" parTransId="{489C362F-0DCF-437F-946E-EE1AA5992AE1}" sibTransId="{FD485FA1-05EA-45C5-8171-619BB370DE3E}"/>
    <dgm:cxn modelId="{D1ABBE11-E55F-CE43-AA41-7E249717E473}" type="presOf" srcId="{57C70C4C-1FAE-4456-B7D0-4630EBD03565}" destId="{CDB7188A-0DF0-1E41-97A0-8DE0E07D630F}" srcOrd="0" destOrd="0" presId="urn:microsoft.com/office/officeart/2005/8/layout/vList2"/>
    <dgm:cxn modelId="{3A93EB18-56BA-44B4-8B08-A34BE2CC6346}" srcId="{C92AAA69-2736-4385-A9C4-249C368DC952}" destId="{C875E8CA-591D-46C3-AB5E-E3258319D9D6}" srcOrd="1" destOrd="0" parTransId="{7549A8ED-BDD0-481C-8ADD-E22BF59B1063}" sibTransId="{7226A0D6-3C39-48D4-B681-ACD87AD55673}"/>
    <dgm:cxn modelId="{EF707722-9264-B64A-AA8C-F00D0A9F9035}" type="presOf" srcId="{CCF4457C-8DC7-48D1-B163-5EFC88E9A454}" destId="{341C96DE-6AB5-9040-8EB4-6B28131E3233}" srcOrd="0" destOrd="0" presId="urn:microsoft.com/office/officeart/2005/8/layout/vList2"/>
    <dgm:cxn modelId="{B4BCCA27-5845-40E7-8E79-ADA2F6407FA7}" srcId="{C92AAA69-2736-4385-A9C4-249C368DC952}" destId="{7E7BDE45-6843-4B98-A90F-F4CC9B0C70C5}" srcOrd="10" destOrd="0" parTransId="{C330F1DE-EF24-4E06-9970-C113753C5D4E}" sibTransId="{A160C36F-ABDE-48DD-8F76-D437FE6AF1FA}"/>
    <dgm:cxn modelId="{6FC12A5C-0BF9-6749-9EE2-6FC539AEC781}" type="presOf" srcId="{C875E8CA-591D-46C3-AB5E-E3258319D9D6}" destId="{B752C900-B1C2-B847-A306-9AA3625512F3}" srcOrd="0" destOrd="0" presId="urn:microsoft.com/office/officeart/2005/8/layout/vList2"/>
    <dgm:cxn modelId="{50E3BD60-B559-5248-8763-A6F907742AC9}" type="presOf" srcId="{53A31535-D2BC-4E08-A786-78EE8955F6BE}" destId="{784A0CD7-7415-0848-9022-54201289DBD0}" srcOrd="0" destOrd="0" presId="urn:microsoft.com/office/officeart/2005/8/layout/vList2"/>
    <dgm:cxn modelId="{9F251342-9B6B-4166-BD20-9744AD9E7638}" srcId="{C92AAA69-2736-4385-A9C4-249C368DC952}" destId="{BF78F05B-DA44-4FCF-825B-6978C423E90D}" srcOrd="6" destOrd="0" parTransId="{574F7FD2-0523-4476-AC33-9D9476DD3452}" sibTransId="{A58F49F5-A6D2-4503-BBEA-93DD852F8B09}"/>
    <dgm:cxn modelId="{3B4B2562-0DE8-4D54-A46E-85D7BB5601A5}" srcId="{C92AAA69-2736-4385-A9C4-249C368DC952}" destId="{49975404-EF6A-44F4-A9A8-910061BD3F3A}" srcOrd="7" destOrd="0" parTransId="{DF4D4E47-7BD4-4A15-A53E-646509F0AFAD}" sibTransId="{3D3656FC-A7F9-4748-86C9-B26235E3C881}"/>
    <dgm:cxn modelId="{9D4F1247-AA1E-4531-87B3-5D0131AD9949}" srcId="{C92AAA69-2736-4385-A9C4-249C368DC952}" destId="{4CF77962-E5D7-43B2-9B60-B22E34CBA751}" srcOrd="5" destOrd="0" parTransId="{F4DE42E4-37AC-4D44-BC8A-98D6AFB6063F}" sibTransId="{4BD1BF89-86B6-4F93-B746-628BFFD0B227}"/>
    <dgm:cxn modelId="{BB18FC68-BC14-844C-8794-9E17334C8522}" type="presOf" srcId="{BF78F05B-DA44-4FCF-825B-6978C423E90D}" destId="{27112BE1-0FC3-C14B-BA53-41593C762AA7}" srcOrd="0" destOrd="0" presId="urn:microsoft.com/office/officeart/2005/8/layout/vList2"/>
    <dgm:cxn modelId="{769C7F73-0F0C-A44B-B119-6AD4CEEB860F}" type="presOf" srcId="{C92AAA69-2736-4385-A9C4-249C368DC952}" destId="{0306445F-BF33-2641-8B2E-FB33A4B60A22}" srcOrd="0" destOrd="0" presId="urn:microsoft.com/office/officeart/2005/8/layout/vList2"/>
    <dgm:cxn modelId="{1FA51A98-AD40-463F-A83C-F1C38FEBABA9}" srcId="{C92AAA69-2736-4385-A9C4-249C368DC952}" destId="{F22BA298-941F-474F-A2C4-C8577EB242EA}" srcOrd="8" destOrd="0" parTransId="{0E426880-DB48-4E5A-964D-3E14EFF58844}" sibTransId="{2C41E394-1E39-4E8A-8FA9-8B3623D92688}"/>
    <dgm:cxn modelId="{208448AE-E388-9645-9DC5-5C6DBCEC56A2}" type="presOf" srcId="{F22BA298-941F-474F-A2C4-C8577EB242EA}" destId="{86E65224-161D-2949-8F40-82295E92BF9F}" srcOrd="0" destOrd="0" presId="urn:microsoft.com/office/officeart/2005/8/layout/vList2"/>
    <dgm:cxn modelId="{420B45B6-63FA-B74C-B377-44ED1AF2AE61}" type="presOf" srcId="{3E00F9E2-90F7-4A77-A012-7C24976C0E0C}" destId="{22E323E4-D874-3543-AA5F-FB5B417A234E}" srcOrd="0" destOrd="0" presId="urn:microsoft.com/office/officeart/2005/8/layout/vList2"/>
    <dgm:cxn modelId="{E467A8BB-B335-4AA6-A74D-1AA67B830C1C}" srcId="{C92AAA69-2736-4385-A9C4-249C368DC952}" destId="{47267E6F-5867-4E0B-BC89-9C26FB2F6048}" srcOrd="2" destOrd="0" parTransId="{9944BB37-18D8-4E29-BCB7-8A9376A589B6}" sibTransId="{49896893-B8F2-4067-B627-232F477814BF}"/>
    <dgm:cxn modelId="{F6AA92D0-425B-6C49-A551-2DA5E1C1C853}" type="presOf" srcId="{49975404-EF6A-44F4-A9A8-910061BD3F3A}" destId="{A3A8A712-D4A2-4E40-A6F2-0C20E5D71A60}" srcOrd="0" destOrd="0" presId="urn:microsoft.com/office/officeart/2005/8/layout/vList2"/>
    <dgm:cxn modelId="{65F5DED3-A611-458B-A03E-89F60B80577E}" srcId="{C92AAA69-2736-4385-A9C4-249C368DC952}" destId="{CCF4457C-8DC7-48D1-B163-5EFC88E9A454}" srcOrd="9" destOrd="0" parTransId="{12A9E7FE-6D30-44E7-8010-86C031B5F33F}" sibTransId="{26BC9EC6-E7B3-4C7A-B9A8-D8B94DBB0C23}"/>
    <dgm:cxn modelId="{A0ED7DEB-4DBC-B043-B8B3-2EBA97D15046}" type="presOf" srcId="{47267E6F-5867-4E0B-BC89-9C26FB2F6048}" destId="{ABA0612E-BDEB-2940-A9AA-50D89D8BC21F}" srcOrd="0" destOrd="0" presId="urn:microsoft.com/office/officeart/2005/8/layout/vList2"/>
    <dgm:cxn modelId="{0EEAB5EE-8327-784A-A212-BA498D4A1DA1}" type="presOf" srcId="{4CF77962-E5D7-43B2-9B60-B22E34CBA751}" destId="{32F18433-E06D-0D45-B37F-563581E892C4}" srcOrd="0" destOrd="0" presId="urn:microsoft.com/office/officeart/2005/8/layout/vList2"/>
    <dgm:cxn modelId="{20B68FFC-B897-DC4C-A365-DF1D564874DA}" type="presOf" srcId="{7E7BDE45-6843-4B98-A90F-F4CC9B0C70C5}" destId="{C42A33E0-9FAA-5040-9AB2-0B69C7201E58}" srcOrd="0" destOrd="0" presId="urn:microsoft.com/office/officeart/2005/8/layout/vList2"/>
    <dgm:cxn modelId="{A909D2C5-F8EC-9049-B8CF-D5D9E07C2A7A}" type="presParOf" srcId="{0306445F-BF33-2641-8B2E-FB33A4B60A22}" destId="{CDB7188A-0DF0-1E41-97A0-8DE0E07D630F}" srcOrd="0" destOrd="0" presId="urn:microsoft.com/office/officeart/2005/8/layout/vList2"/>
    <dgm:cxn modelId="{59547B7C-0391-B344-B5F2-B5BE97BB99AF}" type="presParOf" srcId="{0306445F-BF33-2641-8B2E-FB33A4B60A22}" destId="{1833E628-9294-A449-93DA-BCC61CF3EF54}" srcOrd="1" destOrd="0" presId="urn:microsoft.com/office/officeart/2005/8/layout/vList2"/>
    <dgm:cxn modelId="{AE6E8847-6289-D545-B64A-F5B57AC2D98E}" type="presParOf" srcId="{0306445F-BF33-2641-8B2E-FB33A4B60A22}" destId="{B752C900-B1C2-B847-A306-9AA3625512F3}" srcOrd="2" destOrd="0" presId="urn:microsoft.com/office/officeart/2005/8/layout/vList2"/>
    <dgm:cxn modelId="{882840FD-3D65-0F45-86EB-59AB95A4848F}" type="presParOf" srcId="{0306445F-BF33-2641-8B2E-FB33A4B60A22}" destId="{EC0812D5-3E43-314B-A37B-76E7A509EC02}" srcOrd="3" destOrd="0" presId="urn:microsoft.com/office/officeart/2005/8/layout/vList2"/>
    <dgm:cxn modelId="{53A47AB3-73D9-A640-8E6B-6446F34BFA00}" type="presParOf" srcId="{0306445F-BF33-2641-8B2E-FB33A4B60A22}" destId="{ABA0612E-BDEB-2940-A9AA-50D89D8BC21F}" srcOrd="4" destOrd="0" presId="urn:microsoft.com/office/officeart/2005/8/layout/vList2"/>
    <dgm:cxn modelId="{61127597-DAC3-C443-8232-DBAA20466987}" type="presParOf" srcId="{0306445F-BF33-2641-8B2E-FB33A4B60A22}" destId="{2B0CECE0-66F3-914A-8067-318318ED35C7}" srcOrd="5" destOrd="0" presId="urn:microsoft.com/office/officeart/2005/8/layout/vList2"/>
    <dgm:cxn modelId="{7B5D4477-0371-1644-8CE2-1F9ADFC42065}" type="presParOf" srcId="{0306445F-BF33-2641-8B2E-FB33A4B60A22}" destId="{784A0CD7-7415-0848-9022-54201289DBD0}" srcOrd="6" destOrd="0" presId="urn:microsoft.com/office/officeart/2005/8/layout/vList2"/>
    <dgm:cxn modelId="{031AF42A-94DD-BE47-AC3C-CE6CB7E9CCB7}" type="presParOf" srcId="{0306445F-BF33-2641-8B2E-FB33A4B60A22}" destId="{A3CFDABA-2CE2-274C-AA4D-AE785CA37C61}" srcOrd="7" destOrd="0" presId="urn:microsoft.com/office/officeart/2005/8/layout/vList2"/>
    <dgm:cxn modelId="{2F72A5AE-ECBA-DB4E-B8A6-7677F255ED4F}" type="presParOf" srcId="{0306445F-BF33-2641-8B2E-FB33A4B60A22}" destId="{22E323E4-D874-3543-AA5F-FB5B417A234E}" srcOrd="8" destOrd="0" presId="urn:microsoft.com/office/officeart/2005/8/layout/vList2"/>
    <dgm:cxn modelId="{79CD19B6-044D-3549-8BC0-81B53256EA89}" type="presParOf" srcId="{0306445F-BF33-2641-8B2E-FB33A4B60A22}" destId="{FDA333FD-201B-134B-8C7E-C4C48D5C9171}" srcOrd="9" destOrd="0" presId="urn:microsoft.com/office/officeart/2005/8/layout/vList2"/>
    <dgm:cxn modelId="{23E857FD-ACDC-1944-914F-59FD8B26989C}" type="presParOf" srcId="{0306445F-BF33-2641-8B2E-FB33A4B60A22}" destId="{32F18433-E06D-0D45-B37F-563581E892C4}" srcOrd="10" destOrd="0" presId="urn:microsoft.com/office/officeart/2005/8/layout/vList2"/>
    <dgm:cxn modelId="{2FE0AB6B-7943-DE42-83B6-5D0F887B6169}" type="presParOf" srcId="{0306445F-BF33-2641-8B2E-FB33A4B60A22}" destId="{3F5CC6DA-5184-2E47-9DBC-5A46441EA4B6}" srcOrd="11" destOrd="0" presId="urn:microsoft.com/office/officeart/2005/8/layout/vList2"/>
    <dgm:cxn modelId="{B7ED6833-BE1B-C64A-99D1-A4168EC874DC}" type="presParOf" srcId="{0306445F-BF33-2641-8B2E-FB33A4B60A22}" destId="{27112BE1-0FC3-C14B-BA53-41593C762AA7}" srcOrd="12" destOrd="0" presId="urn:microsoft.com/office/officeart/2005/8/layout/vList2"/>
    <dgm:cxn modelId="{480D9D4B-60E8-584B-8FD9-3371258A0BBC}" type="presParOf" srcId="{0306445F-BF33-2641-8B2E-FB33A4B60A22}" destId="{97C1A695-6779-9146-BDDF-CBB1B07B8732}" srcOrd="13" destOrd="0" presId="urn:microsoft.com/office/officeart/2005/8/layout/vList2"/>
    <dgm:cxn modelId="{FDFDEE9E-AE5D-5746-9B7D-4D2432CAF9EB}" type="presParOf" srcId="{0306445F-BF33-2641-8B2E-FB33A4B60A22}" destId="{A3A8A712-D4A2-4E40-A6F2-0C20E5D71A60}" srcOrd="14" destOrd="0" presId="urn:microsoft.com/office/officeart/2005/8/layout/vList2"/>
    <dgm:cxn modelId="{3C0B313A-4098-764C-BC56-DA7DD6C0A686}" type="presParOf" srcId="{0306445F-BF33-2641-8B2E-FB33A4B60A22}" destId="{70236AF4-05EC-3E42-BDB4-3E7532092696}" srcOrd="15" destOrd="0" presId="urn:microsoft.com/office/officeart/2005/8/layout/vList2"/>
    <dgm:cxn modelId="{ADE075CB-989A-6445-9DC4-47E267200EA5}" type="presParOf" srcId="{0306445F-BF33-2641-8B2E-FB33A4B60A22}" destId="{86E65224-161D-2949-8F40-82295E92BF9F}" srcOrd="16" destOrd="0" presId="urn:microsoft.com/office/officeart/2005/8/layout/vList2"/>
    <dgm:cxn modelId="{4BE7BD37-D815-7E46-8866-556FF552B39A}" type="presParOf" srcId="{0306445F-BF33-2641-8B2E-FB33A4B60A22}" destId="{61D5CEA2-16A0-3C4E-8659-3D93D5410566}" srcOrd="17" destOrd="0" presId="urn:microsoft.com/office/officeart/2005/8/layout/vList2"/>
    <dgm:cxn modelId="{69307C4E-26E0-7443-B7BA-653E95388724}" type="presParOf" srcId="{0306445F-BF33-2641-8B2E-FB33A4B60A22}" destId="{341C96DE-6AB5-9040-8EB4-6B28131E3233}" srcOrd="18" destOrd="0" presId="urn:microsoft.com/office/officeart/2005/8/layout/vList2"/>
    <dgm:cxn modelId="{2B4F1854-1C93-2B4C-A776-8C350AC54BB2}" type="presParOf" srcId="{0306445F-BF33-2641-8B2E-FB33A4B60A22}" destId="{9CB0DBE1-0E57-5048-8324-A3A8BD4FF8F9}" srcOrd="19" destOrd="0" presId="urn:microsoft.com/office/officeart/2005/8/layout/vList2"/>
    <dgm:cxn modelId="{E83F6788-800D-EB4D-8024-BE8B5507E366}" type="presParOf" srcId="{0306445F-BF33-2641-8B2E-FB33A4B60A22}" destId="{C42A33E0-9FAA-5040-9AB2-0B69C7201E58}"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D623D-B868-4074-87AD-2C7553DC0FFF}"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145CA312-DCB7-480B-9BED-3CC1939156FD}">
      <dgm:prSet/>
      <dgm:spPr/>
      <dgm:t>
        <a:bodyPr/>
        <a:lstStyle/>
        <a:p>
          <a:r>
            <a:rPr lang="en-US"/>
            <a:t>Burnout</a:t>
          </a:r>
        </a:p>
      </dgm:t>
    </dgm:pt>
    <dgm:pt modelId="{B7F3438A-4BE9-4735-AF35-3CEC4760DB06}" type="parTrans" cxnId="{15798E6F-918C-4F02-AC96-FBA8FED3CE51}">
      <dgm:prSet/>
      <dgm:spPr/>
      <dgm:t>
        <a:bodyPr/>
        <a:lstStyle/>
        <a:p>
          <a:endParaRPr lang="en-US"/>
        </a:p>
      </dgm:t>
    </dgm:pt>
    <dgm:pt modelId="{D253A606-1399-4291-993A-386D54D2DB2E}" type="sibTrans" cxnId="{15798E6F-918C-4F02-AC96-FBA8FED3CE51}">
      <dgm:prSet/>
      <dgm:spPr/>
      <dgm:t>
        <a:bodyPr/>
        <a:lstStyle/>
        <a:p>
          <a:endParaRPr lang="en-US"/>
        </a:p>
      </dgm:t>
    </dgm:pt>
    <dgm:pt modelId="{D0DA9298-5BE7-4A41-8EEC-DD6F2345925A}">
      <dgm:prSet/>
      <dgm:spPr/>
      <dgm:t>
        <a:bodyPr/>
        <a:lstStyle/>
        <a:p>
          <a:r>
            <a:rPr lang="en-US" dirty="0"/>
            <a:t>Trauma/Secondary Trauma</a:t>
          </a:r>
        </a:p>
      </dgm:t>
    </dgm:pt>
    <dgm:pt modelId="{1C6FFAAE-4F2E-45CD-A30E-4CE05D05F628}" type="parTrans" cxnId="{6A7419D1-B4AF-491F-8609-90EB8B646C86}">
      <dgm:prSet/>
      <dgm:spPr/>
      <dgm:t>
        <a:bodyPr/>
        <a:lstStyle/>
        <a:p>
          <a:endParaRPr lang="en-US"/>
        </a:p>
      </dgm:t>
    </dgm:pt>
    <dgm:pt modelId="{98C500E2-65CF-43BD-AD8A-C35698A1BD1E}" type="sibTrans" cxnId="{6A7419D1-B4AF-491F-8609-90EB8B646C86}">
      <dgm:prSet/>
      <dgm:spPr/>
      <dgm:t>
        <a:bodyPr/>
        <a:lstStyle/>
        <a:p>
          <a:endParaRPr lang="en-US"/>
        </a:p>
      </dgm:t>
    </dgm:pt>
    <dgm:pt modelId="{5F4DC228-765A-4FCA-AB5A-C9C2034314DC}">
      <dgm:prSet/>
      <dgm:spPr/>
      <dgm:t>
        <a:bodyPr/>
        <a:lstStyle/>
        <a:p>
          <a:r>
            <a:rPr lang="en-US"/>
            <a:t>Dehumanization</a:t>
          </a:r>
        </a:p>
      </dgm:t>
    </dgm:pt>
    <dgm:pt modelId="{95E911CD-0F9D-4018-ADB1-B1236C393858}" type="parTrans" cxnId="{E4353B2E-A8E9-425D-AE92-836C529D9777}">
      <dgm:prSet/>
      <dgm:spPr/>
      <dgm:t>
        <a:bodyPr/>
        <a:lstStyle/>
        <a:p>
          <a:endParaRPr lang="en-US"/>
        </a:p>
      </dgm:t>
    </dgm:pt>
    <dgm:pt modelId="{E2FAB369-373B-4428-ACB2-0AEECC8CBA1F}" type="sibTrans" cxnId="{E4353B2E-A8E9-425D-AE92-836C529D9777}">
      <dgm:prSet/>
      <dgm:spPr/>
      <dgm:t>
        <a:bodyPr/>
        <a:lstStyle/>
        <a:p>
          <a:endParaRPr lang="en-US"/>
        </a:p>
      </dgm:t>
    </dgm:pt>
    <dgm:pt modelId="{DF0A47A7-34B9-487F-881D-BEAC0F2F6DEE}">
      <dgm:prSet/>
      <dgm:spPr/>
      <dgm:t>
        <a:bodyPr/>
        <a:lstStyle/>
        <a:p>
          <a:r>
            <a:rPr lang="en-US"/>
            <a:t>Moral Disengagement</a:t>
          </a:r>
        </a:p>
      </dgm:t>
    </dgm:pt>
    <dgm:pt modelId="{0A55B1A1-F527-45EE-B697-D510480C3105}" type="parTrans" cxnId="{6C4D371D-E05F-48CD-89DD-47B56DF8C948}">
      <dgm:prSet/>
      <dgm:spPr/>
      <dgm:t>
        <a:bodyPr/>
        <a:lstStyle/>
        <a:p>
          <a:endParaRPr lang="en-US"/>
        </a:p>
      </dgm:t>
    </dgm:pt>
    <dgm:pt modelId="{CFF3E5A0-9525-44D3-8ED0-1A97EC5AB051}" type="sibTrans" cxnId="{6C4D371D-E05F-48CD-89DD-47B56DF8C948}">
      <dgm:prSet/>
      <dgm:spPr/>
      <dgm:t>
        <a:bodyPr/>
        <a:lstStyle/>
        <a:p>
          <a:endParaRPr lang="en-US"/>
        </a:p>
      </dgm:t>
    </dgm:pt>
    <dgm:pt modelId="{AFF031CA-04BB-4083-82DF-12B6918504E7}">
      <dgm:prSet/>
      <dgm:spPr/>
      <dgm:t>
        <a:bodyPr/>
        <a:lstStyle/>
        <a:p>
          <a:r>
            <a:rPr lang="en-US"/>
            <a:t>Moral Injury</a:t>
          </a:r>
        </a:p>
      </dgm:t>
    </dgm:pt>
    <dgm:pt modelId="{6B22E168-2162-4F42-865A-980A6CE083CD}" type="parTrans" cxnId="{2AB80A60-1728-463E-8613-65143BA9A9E4}">
      <dgm:prSet/>
      <dgm:spPr/>
      <dgm:t>
        <a:bodyPr/>
        <a:lstStyle/>
        <a:p>
          <a:endParaRPr lang="en-US"/>
        </a:p>
      </dgm:t>
    </dgm:pt>
    <dgm:pt modelId="{38FB2AAA-1E8F-46E0-B849-FE035A376DEC}" type="sibTrans" cxnId="{2AB80A60-1728-463E-8613-65143BA9A9E4}">
      <dgm:prSet/>
      <dgm:spPr/>
      <dgm:t>
        <a:bodyPr/>
        <a:lstStyle/>
        <a:p>
          <a:endParaRPr lang="en-US"/>
        </a:p>
      </dgm:t>
    </dgm:pt>
    <dgm:pt modelId="{5ADEEBBD-36C2-472A-B3C7-CD9C2BF71C98}">
      <dgm:prSet/>
      <dgm:spPr/>
      <dgm:t>
        <a:bodyPr/>
        <a:lstStyle/>
        <a:p>
          <a:r>
            <a:rPr lang="en-US"/>
            <a:t>Corrections Fatigue</a:t>
          </a:r>
        </a:p>
      </dgm:t>
    </dgm:pt>
    <dgm:pt modelId="{26C82601-439F-450A-9DCC-96211888EDB9}" type="parTrans" cxnId="{3C33313D-1E6E-4D70-ACC3-D8B7D2F9F154}">
      <dgm:prSet/>
      <dgm:spPr/>
      <dgm:t>
        <a:bodyPr/>
        <a:lstStyle/>
        <a:p>
          <a:endParaRPr lang="en-US"/>
        </a:p>
      </dgm:t>
    </dgm:pt>
    <dgm:pt modelId="{F00B5F5D-2E1A-4F19-B69C-CBE409D45920}" type="sibTrans" cxnId="{3C33313D-1E6E-4D70-ACC3-D8B7D2F9F154}">
      <dgm:prSet/>
      <dgm:spPr/>
      <dgm:t>
        <a:bodyPr/>
        <a:lstStyle/>
        <a:p>
          <a:endParaRPr lang="en-US"/>
        </a:p>
      </dgm:t>
    </dgm:pt>
    <dgm:pt modelId="{310597B9-F0A8-4D04-8DDE-729343F84993}">
      <dgm:prSet/>
      <dgm:spPr/>
      <dgm:t>
        <a:bodyPr/>
        <a:lstStyle/>
        <a:p>
          <a:r>
            <a:rPr lang="en-US"/>
            <a:t>Post-traumatic growth</a:t>
          </a:r>
        </a:p>
      </dgm:t>
    </dgm:pt>
    <dgm:pt modelId="{3D3E569F-9CC3-4E7E-B087-439FA1D6F3B2}" type="parTrans" cxnId="{77AB197F-7502-4931-A3E7-9E4EA887A624}">
      <dgm:prSet/>
      <dgm:spPr/>
      <dgm:t>
        <a:bodyPr/>
        <a:lstStyle/>
        <a:p>
          <a:endParaRPr lang="en-US"/>
        </a:p>
      </dgm:t>
    </dgm:pt>
    <dgm:pt modelId="{E07D24BB-3D88-47EC-BE5F-058661A5059B}" type="sibTrans" cxnId="{77AB197F-7502-4931-A3E7-9E4EA887A624}">
      <dgm:prSet/>
      <dgm:spPr/>
      <dgm:t>
        <a:bodyPr/>
        <a:lstStyle/>
        <a:p>
          <a:endParaRPr lang="en-US"/>
        </a:p>
      </dgm:t>
    </dgm:pt>
    <dgm:pt modelId="{3D3FD1EA-14E2-E44E-A1CA-3F34B3C656E8}" type="pres">
      <dgm:prSet presAssocID="{1DFD623D-B868-4074-87AD-2C7553DC0FFF}" presName="linear" presStyleCnt="0">
        <dgm:presLayoutVars>
          <dgm:animLvl val="lvl"/>
          <dgm:resizeHandles val="exact"/>
        </dgm:presLayoutVars>
      </dgm:prSet>
      <dgm:spPr/>
    </dgm:pt>
    <dgm:pt modelId="{D650EA05-62F6-0B4C-AE9E-DA4EF09D4854}" type="pres">
      <dgm:prSet presAssocID="{145CA312-DCB7-480B-9BED-3CC1939156FD}" presName="parentText" presStyleLbl="node1" presStyleIdx="0" presStyleCnt="7">
        <dgm:presLayoutVars>
          <dgm:chMax val="0"/>
          <dgm:bulletEnabled val="1"/>
        </dgm:presLayoutVars>
      </dgm:prSet>
      <dgm:spPr/>
    </dgm:pt>
    <dgm:pt modelId="{6BC529C3-EF64-FF4C-A25A-2EDF29D587ED}" type="pres">
      <dgm:prSet presAssocID="{D253A606-1399-4291-993A-386D54D2DB2E}" presName="spacer" presStyleCnt="0"/>
      <dgm:spPr/>
    </dgm:pt>
    <dgm:pt modelId="{D92F3E6D-A6B3-9141-AD46-738B17973091}" type="pres">
      <dgm:prSet presAssocID="{D0DA9298-5BE7-4A41-8EEC-DD6F2345925A}" presName="parentText" presStyleLbl="node1" presStyleIdx="1" presStyleCnt="7">
        <dgm:presLayoutVars>
          <dgm:chMax val="0"/>
          <dgm:bulletEnabled val="1"/>
        </dgm:presLayoutVars>
      </dgm:prSet>
      <dgm:spPr/>
    </dgm:pt>
    <dgm:pt modelId="{A3FB0694-FA3D-1D43-884C-0EBD03D76D0E}" type="pres">
      <dgm:prSet presAssocID="{98C500E2-65CF-43BD-AD8A-C35698A1BD1E}" presName="spacer" presStyleCnt="0"/>
      <dgm:spPr/>
    </dgm:pt>
    <dgm:pt modelId="{75F1024C-A843-7C4C-BC03-CE4B2F9873E7}" type="pres">
      <dgm:prSet presAssocID="{5F4DC228-765A-4FCA-AB5A-C9C2034314DC}" presName="parentText" presStyleLbl="node1" presStyleIdx="2" presStyleCnt="7">
        <dgm:presLayoutVars>
          <dgm:chMax val="0"/>
          <dgm:bulletEnabled val="1"/>
        </dgm:presLayoutVars>
      </dgm:prSet>
      <dgm:spPr/>
    </dgm:pt>
    <dgm:pt modelId="{44E8E122-E7EA-2941-B942-C9F3BF3BBA0D}" type="pres">
      <dgm:prSet presAssocID="{E2FAB369-373B-4428-ACB2-0AEECC8CBA1F}" presName="spacer" presStyleCnt="0"/>
      <dgm:spPr/>
    </dgm:pt>
    <dgm:pt modelId="{1B364111-8833-F345-984E-2C9A2A2F4E08}" type="pres">
      <dgm:prSet presAssocID="{DF0A47A7-34B9-487F-881D-BEAC0F2F6DEE}" presName="parentText" presStyleLbl="node1" presStyleIdx="3" presStyleCnt="7">
        <dgm:presLayoutVars>
          <dgm:chMax val="0"/>
          <dgm:bulletEnabled val="1"/>
        </dgm:presLayoutVars>
      </dgm:prSet>
      <dgm:spPr/>
    </dgm:pt>
    <dgm:pt modelId="{B60EF2C2-4C49-7542-B083-0763EA7AA1D6}" type="pres">
      <dgm:prSet presAssocID="{CFF3E5A0-9525-44D3-8ED0-1A97EC5AB051}" presName="spacer" presStyleCnt="0"/>
      <dgm:spPr/>
    </dgm:pt>
    <dgm:pt modelId="{ADE9F248-0B86-964A-98A0-9A3A71EA668E}" type="pres">
      <dgm:prSet presAssocID="{AFF031CA-04BB-4083-82DF-12B6918504E7}" presName="parentText" presStyleLbl="node1" presStyleIdx="4" presStyleCnt="7">
        <dgm:presLayoutVars>
          <dgm:chMax val="0"/>
          <dgm:bulletEnabled val="1"/>
        </dgm:presLayoutVars>
      </dgm:prSet>
      <dgm:spPr/>
    </dgm:pt>
    <dgm:pt modelId="{D5C5E078-A96D-4543-9CD9-FA06434EAB6E}" type="pres">
      <dgm:prSet presAssocID="{38FB2AAA-1E8F-46E0-B849-FE035A376DEC}" presName="spacer" presStyleCnt="0"/>
      <dgm:spPr/>
    </dgm:pt>
    <dgm:pt modelId="{5B17169F-3B9A-9F47-BB45-42A18ED919C3}" type="pres">
      <dgm:prSet presAssocID="{5ADEEBBD-36C2-472A-B3C7-CD9C2BF71C98}" presName="parentText" presStyleLbl="node1" presStyleIdx="5" presStyleCnt="7">
        <dgm:presLayoutVars>
          <dgm:chMax val="0"/>
          <dgm:bulletEnabled val="1"/>
        </dgm:presLayoutVars>
      </dgm:prSet>
      <dgm:spPr/>
    </dgm:pt>
    <dgm:pt modelId="{90BD70E9-8FB0-F646-BAE6-D364FE66FB0F}" type="pres">
      <dgm:prSet presAssocID="{F00B5F5D-2E1A-4F19-B69C-CBE409D45920}" presName="spacer" presStyleCnt="0"/>
      <dgm:spPr/>
    </dgm:pt>
    <dgm:pt modelId="{0BEBB355-E20C-ED4D-8F96-6432AB307F7E}" type="pres">
      <dgm:prSet presAssocID="{310597B9-F0A8-4D04-8DDE-729343F84993}" presName="parentText" presStyleLbl="node1" presStyleIdx="6" presStyleCnt="7">
        <dgm:presLayoutVars>
          <dgm:chMax val="0"/>
          <dgm:bulletEnabled val="1"/>
        </dgm:presLayoutVars>
      </dgm:prSet>
      <dgm:spPr/>
    </dgm:pt>
  </dgm:ptLst>
  <dgm:cxnLst>
    <dgm:cxn modelId="{09D5EA00-9271-8249-89D7-1A86836117FA}" type="presOf" srcId="{145CA312-DCB7-480B-9BED-3CC1939156FD}" destId="{D650EA05-62F6-0B4C-AE9E-DA4EF09D4854}" srcOrd="0" destOrd="0" presId="urn:microsoft.com/office/officeart/2005/8/layout/vList2"/>
    <dgm:cxn modelId="{6C4D371D-E05F-48CD-89DD-47B56DF8C948}" srcId="{1DFD623D-B868-4074-87AD-2C7553DC0FFF}" destId="{DF0A47A7-34B9-487F-881D-BEAC0F2F6DEE}" srcOrd="3" destOrd="0" parTransId="{0A55B1A1-F527-45EE-B697-D510480C3105}" sibTransId="{CFF3E5A0-9525-44D3-8ED0-1A97EC5AB051}"/>
    <dgm:cxn modelId="{CB80FF29-19E7-D044-A7A8-21C175BCDB94}" type="presOf" srcId="{5ADEEBBD-36C2-472A-B3C7-CD9C2BF71C98}" destId="{5B17169F-3B9A-9F47-BB45-42A18ED919C3}" srcOrd="0" destOrd="0" presId="urn:microsoft.com/office/officeart/2005/8/layout/vList2"/>
    <dgm:cxn modelId="{E4353B2E-A8E9-425D-AE92-836C529D9777}" srcId="{1DFD623D-B868-4074-87AD-2C7553DC0FFF}" destId="{5F4DC228-765A-4FCA-AB5A-C9C2034314DC}" srcOrd="2" destOrd="0" parTransId="{95E911CD-0F9D-4018-ADB1-B1236C393858}" sibTransId="{E2FAB369-373B-4428-ACB2-0AEECC8CBA1F}"/>
    <dgm:cxn modelId="{3C33313D-1E6E-4D70-ACC3-D8B7D2F9F154}" srcId="{1DFD623D-B868-4074-87AD-2C7553DC0FFF}" destId="{5ADEEBBD-36C2-472A-B3C7-CD9C2BF71C98}" srcOrd="5" destOrd="0" parTransId="{26C82601-439F-450A-9DCC-96211888EDB9}" sibTransId="{F00B5F5D-2E1A-4F19-B69C-CBE409D45920}"/>
    <dgm:cxn modelId="{2AB80A60-1728-463E-8613-65143BA9A9E4}" srcId="{1DFD623D-B868-4074-87AD-2C7553DC0FFF}" destId="{AFF031CA-04BB-4083-82DF-12B6918504E7}" srcOrd="4" destOrd="0" parTransId="{6B22E168-2162-4F42-865A-980A6CE083CD}" sibTransId="{38FB2AAA-1E8F-46E0-B849-FE035A376DEC}"/>
    <dgm:cxn modelId="{A276434A-8D77-A043-8DA4-08A10C2B7A65}" type="presOf" srcId="{5F4DC228-765A-4FCA-AB5A-C9C2034314DC}" destId="{75F1024C-A843-7C4C-BC03-CE4B2F9873E7}" srcOrd="0" destOrd="0" presId="urn:microsoft.com/office/officeart/2005/8/layout/vList2"/>
    <dgm:cxn modelId="{15798E6F-918C-4F02-AC96-FBA8FED3CE51}" srcId="{1DFD623D-B868-4074-87AD-2C7553DC0FFF}" destId="{145CA312-DCB7-480B-9BED-3CC1939156FD}" srcOrd="0" destOrd="0" parTransId="{B7F3438A-4BE9-4735-AF35-3CEC4760DB06}" sibTransId="{D253A606-1399-4291-993A-386D54D2DB2E}"/>
    <dgm:cxn modelId="{77AB197F-7502-4931-A3E7-9E4EA887A624}" srcId="{1DFD623D-B868-4074-87AD-2C7553DC0FFF}" destId="{310597B9-F0A8-4D04-8DDE-729343F84993}" srcOrd="6" destOrd="0" parTransId="{3D3E569F-9CC3-4E7E-B087-439FA1D6F3B2}" sibTransId="{E07D24BB-3D88-47EC-BE5F-058661A5059B}"/>
    <dgm:cxn modelId="{01FCE390-9077-F04D-B87B-209DD5C17C49}" type="presOf" srcId="{D0DA9298-5BE7-4A41-8EEC-DD6F2345925A}" destId="{D92F3E6D-A6B3-9141-AD46-738B17973091}" srcOrd="0" destOrd="0" presId="urn:microsoft.com/office/officeart/2005/8/layout/vList2"/>
    <dgm:cxn modelId="{D7DFFAA3-9148-634A-9D9E-CBB42B1C7567}" type="presOf" srcId="{1DFD623D-B868-4074-87AD-2C7553DC0FFF}" destId="{3D3FD1EA-14E2-E44E-A1CA-3F34B3C656E8}" srcOrd="0" destOrd="0" presId="urn:microsoft.com/office/officeart/2005/8/layout/vList2"/>
    <dgm:cxn modelId="{EEFCB4AC-058A-AF42-AB04-72741F86E2B8}" type="presOf" srcId="{DF0A47A7-34B9-487F-881D-BEAC0F2F6DEE}" destId="{1B364111-8833-F345-984E-2C9A2A2F4E08}" srcOrd="0" destOrd="0" presId="urn:microsoft.com/office/officeart/2005/8/layout/vList2"/>
    <dgm:cxn modelId="{6A7419D1-B4AF-491F-8609-90EB8B646C86}" srcId="{1DFD623D-B868-4074-87AD-2C7553DC0FFF}" destId="{D0DA9298-5BE7-4A41-8EEC-DD6F2345925A}" srcOrd="1" destOrd="0" parTransId="{1C6FFAAE-4F2E-45CD-A30E-4CE05D05F628}" sibTransId="{98C500E2-65CF-43BD-AD8A-C35698A1BD1E}"/>
    <dgm:cxn modelId="{89158BD8-2377-5D45-B17E-614B47D7EE0B}" type="presOf" srcId="{310597B9-F0A8-4D04-8DDE-729343F84993}" destId="{0BEBB355-E20C-ED4D-8F96-6432AB307F7E}" srcOrd="0" destOrd="0" presId="urn:microsoft.com/office/officeart/2005/8/layout/vList2"/>
    <dgm:cxn modelId="{F2BF6DF3-2F9B-CC4E-93F5-32CB8C4902A4}" type="presOf" srcId="{AFF031CA-04BB-4083-82DF-12B6918504E7}" destId="{ADE9F248-0B86-964A-98A0-9A3A71EA668E}" srcOrd="0" destOrd="0" presId="urn:microsoft.com/office/officeart/2005/8/layout/vList2"/>
    <dgm:cxn modelId="{0214A51E-1C31-7140-B798-0F91E8EDAA5E}" type="presParOf" srcId="{3D3FD1EA-14E2-E44E-A1CA-3F34B3C656E8}" destId="{D650EA05-62F6-0B4C-AE9E-DA4EF09D4854}" srcOrd="0" destOrd="0" presId="urn:microsoft.com/office/officeart/2005/8/layout/vList2"/>
    <dgm:cxn modelId="{8473EF2A-054B-594D-9D2C-5754C4F28247}" type="presParOf" srcId="{3D3FD1EA-14E2-E44E-A1CA-3F34B3C656E8}" destId="{6BC529C3-EF64-FF4C-A25A-2EDF29D587ED}" srcOrd="1" destOrd="0" presId="urn:microsoft.com/office/officeart/2005/8/layout/vList2"/>
    <dgm:cxn modelId="{B4AB87FB-8CED-F746-B9E2-48B237B9710F}" type="presParOf" srcId="{3D3FD1EA-14E2-E44E-A1CA-3F34B3C656E8}" destId="{D92F3E6D-A6B3-9141-AD46-738B17973091}" srcOrd="2" destOrd="0" presId="urn:microsoft.com/office/officeart/2005/8/layout/vList2"/>
    <dgm:cxn modelId="{32F47AF2-D217-D044-BD73-1EABE5ABC504}" type="presParOf" srcId="{3D3FD1EA-14E2-E44E-A1CA-3F34B3C656E8}" destId="{A3FB0694-FA3D-1D43-884C-0EBD03D76D0E}" srcOrd="3" destOrd="0" presId="urn:microsoft.com/office/officeart/2005/8/layout/vList2"/>
    <dgm:cxn modelId="{652D3294-D227-B44F-A3BB-7314F8764A3B}" type="presParOf" srcId="{3D3FD1EA-14E2-E44E-A1CA-3F34B3C656E8}" destId="{75F1024C-A843-7C4C-BC03-CE4B2F9873E7}" srcOrd="4" destOrd="0" presId="urn:microsoft.com/office/officeart/2005/8/layout/vList2"/>
    <dgm:cxn modelId="{C10B3DCA-A0D7-054A-A276-28EC2D64C99B}" type="presParOf" srcId="{3D3FD1EA-14E2-E44E-A1CA-3F34B3C656E8}" destId="{44E8E122-E7EA-2941-B942-C9F3BF3BBA0D}" srcOrd="5" destOrd="0" presId="urn:microsoft.com/office/officeart/2005/8/layout/vList2"/>
    <dgm:cxn modelId="{3CFFCDA7-6359-9D4F-B2E3-1930E1AA603F}" type="presParOf" srcId="{3D3FD1EA-14E2-E44E-A1CA-3F34B3C656E8}" destId="{1B364111-8833-F345-984E-2C9A2A2F4E08}" srcOrd="6" destOrd="0" presId="urn:microsoft.com/office/officeart/2005/8/layout/vList2"/>
    <dgm:cxn modelId="{B7FE1832-9F0C-A648-914D-0F6173AC73F8}" type="presParOf" srcId="{3D3FD1EA-14E2-E44E-A1CA-3F34B3C656E8}" destId="{B60EF2C2-4C49-7542-B083-0763EA7AA1D6}" srcOrd="7" destOrd="0" presId="urn:microsoft.com/office/officeart/2005/8/layout/vList2"/>
    <dgm:cxn modelId="{344A6BE8-FD2E-2B41-91BD-C943904A235D}" type="presParOf" srcId="{3D3FD1EA-14E2-E44E-A1CA-3F34B3C656E8}" destId="{ADE9F248-0B86-964A-98A0-9A3A71EA668E}" srcOrd="8" destOrd="0" presId="urn:microsoft.com/office/officeart/2005/8/layout/vList2"/>
    <dgm:cxn modelId="{7CB0A014-F7A9-FB47-820A-7664C31BC60A}" type="presParOf" srcId="{3D3FD1EA-14E2-E44E-A1CA-3F34B3C656E8}" destId="{D5C5E078-A96D-4543-9CD9-FA06434EAB6E}" srcOrd="9" destOrd="0" presId="urn:microsoft.com/office/officeart/2005/8/layout/vList2"/>
    <dgm:cxn modelId="{867F61FA-8C89-5440-9A09-0E85EDEC975C}" type="presParOf" srcId="{3D3FD1EA-14E2-E44E-A1CA-3F34B3C656E8}" destId="{5B17169F-3B9A-9F47-BB45-42A18ED919C3}" srcOrd="10" destOrd="0" presId="urn:microsoft.com/office/officeart/2005/8/layout/vList2"/>
    <dgm:cxn modelId="{676261BC-F416-7F44-9F45-79C88CA1F573}" type="presParOf" srcId="{3D3FD1EA-14E2-E44E-A1CA-3F34B3C656E8}" destId="{90BD70E9-8FB0-F646-BAE6-D364FE66FB0F}" srcOrd="11" destOrd="0" presId="urn:microsoft.com/office/officeart/2005/8/layout/vList2"/>
    <dgm:cxn modelId="{8B00767A-3E74-B64A-8564-94F51B9A73C4}" type="presParOf" srcId="{3D3FD1EA-14E2-E44E-A1CA-3F34B3C656E8}" destId="{0BEBB355-E20C-ED4D-8F96-6432AB307F7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915C8-CBDE-4A5F-B1D4-674F65B3E0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889C00-CF6A-426B-9D6E-E5BE6234041A}">
      <dgm:prSet/>
      <dgm:spPr/>
      <dgm:t>
        <a:bodyPr/>
        <a:lstStyle/>
        <a:p>
          <a:r>
            <a:rPr lang="en-US"/>
            <a:t>“Burnout”</a:t>
          </a:r>
        </a:p>
      </dgm:t>
    </dgm:pt>
    <dgm:pt modelId="{276240B4-C4D0-4CD8-B4D6-AE8DF255684C}" type="parTrans" cxnId="{F47865A3-EC9D-4F02-B841-DF8FBE9E4B41}">
      <dgm:prSet/>
      <dgm:spPr/>
      <dgm:t>
        <a:bodyPr/>
        <a:lstStyle/>
        <a:p>
          <a:endParaRPr lang="en-US"/>
        </a:p>
      </dgm:t>
    </dgm:pt>
    <dgm:pt modelId="{41CB76FF-70F3-4BB6-A409-1DEF93657423}" type="sibTrans" cxnId="{F47865A3-EC9D-4F02-B841-DF8FBE9E4B41}">
      <dgm:prSet/>
      <dgm:spPr/>
      <dgm:t>
        <a:bodyPr/>
        <a:lstStyle/>
        <a:p>
          <a:endParaRPr lang="en-US"/>
        </a:p>
      </dgm:t>
    </dgm:pt>
    <dgm:pt modelId="{C64B5DCD-D6A7-4BB2-B358-8FD12BF50BA5}">
      <dgm:prSet/>
      <dgm:spPr/>
      <dgm:t>
        <a:bodyPr/>
        <a:lstStyle/>
        <a:p>
          <a:r>
            <a:rPr lang="en-US"/>
            <a:t>”Compassion Fatigue”</a:t>
          </a:r>
        </a:p>
      </dgm:t>
    </dgm:pt>
    <dgm:pt modelId="{0CB84214-C95F-4049-BCC2-FBF50B4A9D92}" type="parTrans" cxnId="{4A4AF3B3-B0CA-4E55-90EA-5E5286A42FBE}">
      <dgm:prSet/>
      <dgm:spPr/>
      <dgm:t>
        <a:bodyPr/>
        <a:lstStyle/>
        <a:p>
          <a:endParaRPr lang="en-US"/>
        </a:p>
      </dgm:t>
    </dgm:pt>
    <dgm:pt modelId="{C886B905-756D-48A1-AFCD-F308BA9DEEA2}" type="sibTrans" cxnId="{4A4AF3B3-B0CA-4E55-90EA-5E5286A42FBE}">
      <dgm:prSet/>
      <dgm:spPr/>
      <dgm:t>
        <a:bodyPr/>
        <a:lstStyle/>
        <a:p>
          <a:endParaRPr lang="en-US"/>
        </a:p>
      </dgm:t>
    </dgm:pt>
    <dgm:pt modelId="{E83D7407-93E0-446A-B063-DC5D68E1DA4E}">
      <dgm:prSet/>
      <dgm:spPr/>
      <dgm:t>
        <a:bodyPr/>
        <a:lstStyle/>
        <a:p>
          <a:r>
            <a:rPr lang="en-US"/>
            <a:t>“Trauma”</a:t>
          </a:r>
        </a:p>
      </dgm:t>
    </dgm:pt>
    <dgm:pt modelId="{18E7E822-68F4-4079-8D32-55FB3FF34D45}" type="parTrans" cxnId="{A6556B84-AD78-4F3D-B9EF-AB3E7DAB0581}">
      <dgm:prSet/>
      <dgm:spPr/>
      <dgm:t>
        <a:bodyPr/>
        <a:lstStyle/>
        <a:p>
          <a:endParaRPr lang="en-US"/>
        </a:p>
      </dgm:t>
    </dgm:pt>
    <dgm:pt modelId="{226F2C0E-A318-4D27-843E-D03450CB33C9}" type="sibTrans" cxnId="{A6556B84-AD78-4F3D-B9EF-AB3E7DAB0581}">
      <dgm:prSet/>
      <dgm:spPr/>
      <dgm:t>
        <a:bodyPr/>
        <a:lstStyle/>
        <a:p>
          <a:endParaRPr lang="en-US"/>
        </a:p>
      </dgm:t>
    </dgm:pt>
    <dgm:pt modelId="{0C41736E-77FB-4249-A2F6-5CCB257B5F81}" type="pres">
      <dgm:prSet presAssocID="{6EF915C8-CBDE-4A5F-B1D4-674F65B3E007}" presName="root" presStyleCnt="0">
        <dgm:presLayoutVars>
          <dgm:dir/>
          <dgm:resizeHandles val="exact"/>
        </dgm:presLayoutVars>
      </dgm:prSet>
      <dgm:spPr/>
    </dgm:pt>
    <dgm:pt modelId="{644688A5-AB45-44D2-878A-62C691250751}" type="pres">
      <dgm:prSet presAssocID="{05889C00-CF6A-426B-9D6E-E5BE6234041A}" presName="compNode" presStyleCnt="0"/>
      <dgm:spPr/>
    </dgm:pt>
    <dgm:pt modelId="{A592B69C-8870-455A-8B7F-67D8B76953CB}" type="pres">
      <dgm:prSet presAssocID="{05889C00-CF6A-426B-9D6E-E5BE6234041A}" presName="bgRect" presStyleLbl="bgShp" presStyleIdx="0" presStyleCnt="3"/>
      <dgm:spPr/>
    </dgm:pt>
    <dgm:pt modelId="{CF5BF3D0-74E0-4A96-8156-F008BBB4793F}" type="pres">
      <dgm:prSet presAssocID="{05889C00-CF6A-426B-9D6E-E5BE623404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765423AF-01E4-411C-99B5-14172921CF69}" type="pres">
      <dgm:prSet presAssocID="{05889C00-CF6A-426B-9D6E-E5BE6234041A}" presName="spaceRect" presStyleCnt="0"/>
      <dgm:spPr/>
    </dgm:pt>
    <dgm:pt modelId="{DF3A092C-000D-411C-8425-2A05B3DEEC6B}" type="pres">
      <dgm:prSet presAssocID="{05889C00-CF6A-426B-9D6E-E5BE6234041A}" presName="parTx" presStyleLbl="revTx" presStyleIdx="0" presStyleCnt="3">
        <dgm:presLayoutVars>
          <dgm:chMax val="0"/>
          <dgm:chPref val="0"/>
        </dgm:presLayoutVars>
      </dgm:prSet>
      <dgm:spPr/>
    </dgm:pt>
    <dgm:pt modelId="{DA61E75F-23A1-406E-8C4E-B525D2AC4AAC}" type="pres">
      <dgm:prSet presAssocID="{41CB76FF-70F3-4BB6-A409-1DEF93657423}" presName="sibTrans" presStyleCnt="0"/>
      <dgm:spPr/>
    </dgm:pt>
    <dgm:pt modelId="{DCC106AB-251F-4A0F-B364-7E7411DE1DB2}" type="pres">
      <dgm:prSet presAssocID="{C64B5DCD-D6A7-4BB2-B358-8FD12BF50BA5}" presName="compNode" presStyleCnt="0"/>
      <dgm:spPr/>
    </dgm:pt>
    <dgm:pt modelId="{8C4941DF-A00C-4243-B5E0-44F80AE91C44}" type="pres">
      <dgm:prSet presAssocID="{C64B5DCD-D6A7-4BB2-B358-8FD12BF50BA5}" presName="bgRect" presStyleLbl="bgShp" presStyleIdx="1" presStyleCnt="3"/>
      <dgm:spPr/>
    </dgm:pt>
    <dgm:pt modelId="{ACA04918-1D78-4002-B0CB-37C5770D6502}" type="pres">
      <dgm:prSet presAssocID="{C64B5DCD-D6A7-4BB2-B358-8FD12BF50B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mach"/>
        </a:ext>
      </dgm:extLst>
    </dgm:pt>
    <dgm:pt modelId="{94D74584-FA45-4DD0-9A46-AA8DBC3A3F57}" type="pres">
      <dgm:prSet presAssocID="{C64B5DCD-D6A7-4BB2-B358-8FD12BF50BA5}" presName="spaceRect" presStyleCnt="0"/>
      <dgm:spPr/>
    </dgm:pt>
    <dgm:pt modelId="{FC09686A-D19B-44FF-B5E8-E8D20F4F7C1B}" type="pres">
      <dgm:prSet presAssocID="{C64B5DCD-D6A7-4BB2-B358-8FD12BF50BA5}" presName="parTx" presStyleLbl="revTx" presStyleIdx="1" presStyleCnt="3">
        <dgm:presLayoutVars>
          <dgm:chMax val="0"/>
          <dgm:chPref val="0"/>
        </dgm:presLayoutVars>
      </dgm:prSet>
      <dgm:spPr/>
    </dgm:pt>
    <dgm:pt modelId="{8D3159A7-17AC-422D-95CC-FFAFC0115E1D}" type="pres">
      <dgm:prSet presAssocID="{C886B905-756D-48A1-AFCD-F308BA9DEEA2}" presName="sibTrans" presStyleCnt="0"/>
      <dgm:spPr/>
    </dgm:pt>
    <dgm:pt modelId="{D37D07F9-EB48-4FF4-AE7E-A35D256EFC75}" type="pres">
      <dgm:prSet presAssocID="{E83D7407-93E0-446A-B063-DC5D68E1DA4E}" presName="compNode" presStyleCnt="0"/>
      <dgm:spPr/>
    </dgm:pt>
    <dgm:pt modelId="{9861E7F9-A0E5-4BE4-B561-80D234E5BA7C}" type="pres">
      <dgm:prSet presAssocID="{E83D7407-93E0-446A-B063-DC5D68E1DA4E}" presName="bgRect" presStyleLbl="bgShp" presStyleIdx="2" presStyleCnt="3"/>
      <dgm:spPr/>
    </dgm:pt>
    <dgm:pt modelId="{605E88F1-0F1B-4A6C-BA04-F1DEA854222C}" type="pres">
      <dgm:prSet presAssocID="{E83D7407-93E0-446A-B063-DC5D68E1DA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3FCDD25C-C819-4F2A-A72D-405E91BC7645}" type="pres">
      <dgm:prSet presAssocID="{E83D7407-93E0-446A-B063-DC5D68E1DA4E}" presName="spaceRect" presStyleCnt="0"/>
      <dgm:spPr/>
    </dgm:pt>
    <dgm:pt modelId="{C7C6E984-984D-4983-B6AF-4CFC6120014A}" type="pres">
      <dgm:prSet presAssocID="{E83D7407-93E0-446A-B063-DC5D68E1DA4E}" presName="parTx" presStyleLbl="revTx" presStyleIdx="2" presStyleCnt="3">
        <dgm:presLayoutVars>
          <dgm:chMax val="0"/>
          <dgm:chPref val="0"/>
        </dgm:presLayoutVars>
      </dgm:prSet>
      <dgm:spPr/>
    </dgm:pt>
  </dgm:ptLst>
  <dgm:cxnLst>
    <dgm:cxn modelId="{2EA6D813-47F7-4252-885A-EE635228F258}" type="presOf" srcId="{05889C00-CF6A-426B-9D6E-E5BE6234041A}" destId="{DF3A092C-000D-411C-8425-2A05B3DEEC6B}" srcOrd="0" destOrd="0" presId="urn:microsoft.com/office/officeart/2018/2/layout/IconVerticalSolidList"/>
    <dgm:cxn modelId="{99883015-8069-4207-B409-42F61592F157}" type="presOf" srcId="{E83D7407-93E0-446A-B063-DC5D68E1DA4E}" destId="{C7C6E984-984D-4983-B6AF-4CFC6120014A}" srcOrd="0" destOrd="0" presId="urn:microsoft.com/office/officeart/2018/2/layout/IconVerticalSolidList"/>
    <dgm:cxn modelId="{4FAC9231-F5BC-499A-BC2E-0D4EC6A0E57E}" type="presOf" srcId="{6EF915C8-CBDE-4A5F-B1D4-674F65B3E007}" destId="{0C41736E-77FB-4249-A2F6-5CCB257B5F81}" srcOrd="0" destOrd="0" presId="urn:microsoft.com/office/officeart/2018/2/layout/IconVerticalSolidList"/>
    <dgm:cxn modelId="{A6556B84-AD78-4F3D-B9EF-AB3E7DAB0581}" srcId="{6EF915C8-CBDE-4A5F-B1D4-674F65B3E007}" destId="{E83D7407-93E0-446A-B063-DC5D68E1DA4E}" srcOrd="2" destOrd="0" parTransId="{18E7E822-68F4-4079-8D32-55FB3FF34D45}" sibTransId="{226F2C0E-A318-4D27-843E-D03450CB33C9}"/>
    <dgm:cxn modelId="{F47865A3-EC9D-4F02-B841-DF8FBE9E4B41}" srcId="{6EF915C8-CBDE-4A5F-B1D4-674F65B3E007}" destId="{05889C00-CF6A-426B-9D6E-E5BE6234041A}" srcOrd="0" destOrd="0" parTransId="{276240B4-C4D0-4CD8-B4D6-AE8DF255684C}" sibTransId="{41CB76FF-70F3-4BB6-A409-1DEF93657423}"/>
    <dgm:cxn modelId="{4A4AF3B3-B0CA-4E55-90EA-5E5286A42FBE}" srcId="{6EF915C8-CBDE-4A5F-B1D4-674F65B3E007}" destId="{C64B5DCD-D6A7-4BB2-B358-8FD12BF50BA5}" srcOrd="1" destOrd="0" parTransId="{0CB84214-C95F-4049-BCC2-FBF50B4A9D92}" sibTransId="{C886B905-756D-48A1-AFCD-F308BA9DEEA2}"/>
    <dgm:cxn modelId="{E0CB7CCA-EDED-47CF-AFAD-1188153F391B}" type="presOf" srcId="{C64B5DCD-D6A7-4BB2-B358-8FD12BF50BA5}" destId="{FC09686A-D19B-44FF-B5E8-E8D20F4F7C1B}" srcOrd="0" destOrd="0" presId="urn:microsoft.com/office/officeart/2018/2/layout/IconVerticalSolidList"/>
    <dgm:cxn modelId="{E47EDEDC-1E8E-4C50-BEF5-EE6F41560DCE}" type="presParOf" srcId="{0C41736E-77FB-4249-A2F6-5CCB257B5F81}" destId="{644688A5-AB45-44D2-878A-62C691250751}" srcOrd="0" destOrd="0" presId="urn:microsoft.com/office/officeart/2018/2/layout/IconVerticalSolidList"/>
    <dgm:cxn modelId="{3D950075-CEE1-44D6-8B55-362B18F42363}" type="presParOf" srcId="{644688A5-AB45-44D2-878A-62C691250751}" destId="{A592B69C-8870-455A-8B7F-67D8B76953CB}" srcOrd="0" destOrd="0" presId="urn:microsoft.com/office/officeart/2018/2/layout/IconVerticalSolidList"/>
    <dgm:cxn modelId="{F62C318B-10A2-42D2-9466-686244429CD0}" type="presParOf" srcId="{644688A5-AB45-44D2-878A-62C691250751}" destId="{CF5BF3D0-74E0-4A96-8156-F008BBB4793F}" srcOrd="1" destOrd="0" presId="urn:microsoft.com/office/officeart/2018/2/layout/IconVerticalSolidList"/>
    <dgm:cxn modelId="{313D5E3A-2793-49D2-A231-3F22A453FF58}" type="presParOf" srcId="{644688A5-AB45-44D2-878A-62C691250751}" destId="{765423AF-01E4-411C-99B5-14172921CF69}" srcOrd="2" destOrd="0" presId="urn:microsoft.com/office/officeart/2018/2/layout/IconVerticalSolidList"/>
    <dgm:cxn modelId="{F2070D1A-7B74-40EB-8A87-AF214FEF9C6A}" type="presParOf" srcId="{644688A5-AB45-44D2-878A-62C691250751}" destId="{DF3A092C-000D-411C-8425-2A05B3DEEC6B}" srcOrd="3" destOrd="0" presId="urn:microsoft.com/office/officeart/2018/2/layout/IconVerticalSolidList"/>
    <dgm:cxn modelId="{EA641BEE-4168-4B8E-A56F-E38B63E0253E}" type="presParOf" srcId="{0C41736E-77FB-4249-A2F6-5CCB257B5F81}" destId="{DA61E75F-23A1-406E-8C4E-B525D2AC4AAC}" srcOrd="1" destOrd="0" presId="urn:microsoft.com/office/officeart/2018/2/layout/IconVerticalSolidList"/>
    <dgm:cxn modelId="{B938A0A5-8154-46FC-9AF8-28060DC3A2AA}" type="presParOf" srcId="{0C41736E-77FB-4249-A2F6-5CCB257B5F81}" destId="{DCC106AB-251F-4A0F-B364-7E7411DE1DB2}" srcOrd="2" destOrd="0" presId="urn:microsoft.com/office/officeart/2018/2/layout/IconVerticalSolidList"/>
    <dgm:cxn modelId="{7C0DC6FC-F2F9-478C-85B6-D6D9795C1E1F}" type="presParOf" srcId="{DCC106AB-251F-4A0F-B364-7E7411DE1DB2}" destId="{8C4941DF-A00C-4243-B5E0-44F80AE91C44}" srcOrd="0" destOrd="0" presId="urn:microsoft.com/office/officeart/2018/2/layout/IconVerticalSolidList"/>
    <dgm:cxn modelId="{30DC9E42-1116-4087-ACCC-EB84A7BC50D4}" type="presParOf" srcId="{DCC106AB-251F-4A0F-B364-7E7411DE1DB2}" destId="{ACA04918-1D78-4002-B0CB-37C5770D6502}" srcOrd="1" destOrd="0" presId="urn:microsoft.com/office/officeart/2018/2/layout/IconVerticalSolidList"/>
    <dgm:cxn modelId="{312243EC-35F1-46D4-B727-E64B339A6D25}" type="presParOf" srcId="{DCC106AB-251F-4A0F-B364-7E7411DE1DB2}" destId="{94D74584-FA45-4DD0-9A46-AA8DBC3A3F57}" srcOrd="2" destOrd="0" presId="urn:microsoft.com/office/officeart/2018/2/layout/IconVerticalSolidList"/>
    <dgm:cxn modelId="{589706DF-66E1-480E-A699-161B14C5C859}" type="presParOf" srcId="{DCC106AB-251F-4A0F-B364-7E7411DE1DB2}" destId="{FC09686A-D19B-44FF-B5E8-E8D20F4F7C1B}" srcOrd="3" destOrd="0" presId="urn:microsoft.com/office/officeart/2018/2/layout/IconVerticalSolidList"/>
    <dgm:cxn modelId="{B8DA5E60-6FF3-4F25-B97F-D080FF681BD3}" type="presParOf" srcId="{0C41736E-77FB-4249-A2F6-5CCB257B5F81}" destId="{8D3159A7-17AC-422D-95CC-FFAFC0115E1D}" srcOrd="3" destOrd="0" presId="urn:microsoft.com/office/officeart/2018/2/layout/IconVerticalSolidList"/>
    <dgm:cxn modelId="{218F8C1A-638E-461C-A01A-9FE97F99CC7D}" type="presParOf" srcId="{0C41736E-77FB-4249-A2F6-5CCB257B5F81}" destId="{D37D07F9-EB48-4FF4-AE7E-A35D256EFC75}" srcOrd="4" destOrd="0" presId="urn:microsoft.com/office/officeart/2018/2/layout/IconVerticalSolidList"/>
    <dgm:cxn modelId="{EB31BB51-E313-482D-8E60-ABC5E4E03921}" type="presParOf" srcId="{D37D07F9-EB48-4FF4-AE7E-A35D256EFC75}" destId="{9861E7F9-A0E5-4BE4-B561-80D234E5BA7C}" srcOrd="0" destOrd="0" presId="urn:microsoft.com/office/officeart/2018/2/layout/IconVerticalSolidList"/>
    <dgm:cxn modelId="{78C5D711-A6F6-4EAE-841C-1EDF7E689F1A}" type="presParOf" srcId="{D37D07F9-EB48-4FF4-AE7E-A35D256EFC75}" destId="{605E88F1-0F1B-4A6C-BA04-F1DEA854222C}" srcOrd="1" destOrd="0" presId="urn:microsoft.com/office/officeart/2018/2/layout/IconVerticalSolidList"/>
    <dgm:cxn modelId="{5A8BAE56-FEB7-4613-B54A-988B78690E64}" type="presParOf" srcId="{D37D07F9-EB48-4FF4-AE7E-A35D256EFC75}" destId="{3FCDD25C-C819-4F2A-A72D-405E91BC7645}" srcOrd="2" destOrd="0" presId="urn:microsoft.com/office/officeart/2018/2/layout/IconVerticalSolidList"/>
    <dgm:cxn modelId="{FE9AD343-F076-4A8E-8265-85577233A603}" type="presParOf" srcId="{D37D07F9-EB48-4FF4-AE7E-A35D256EFC75}" destId="{C7C6E984-984D-4983-B6AF-4CFC612001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E4727D-4B90-4268-8E9E-63D280FF84F6}"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E8C42F15-AD2F-4168-AFA7-7995509E3DB4}">
      <dgm:prSet/>
      <dgm:spPr/>
      <dgm:t>
        <a:bodyPr/>
        <a:lstStyle/>
        <a:p>
          <a:r>
            <a:rPr lang="en-US"/>
            <a:t>Moral Justification</a:t>
          </a:r>
        </a:p>
      </dgm:t>
    </dgm:pt>
    <dgm:pt modelId="{29368A11-85A7-42B7-801B-975259F31F57}" type="parTrans" cxnId="{70C8546F-8D9E-45FA-A238-5E2BCA50EB99}">
      <dgm:prSet/>
      <dgm:spPr/>
      <dgm:t>
        <a:bodyPr/>
        <a:lstStyle/>
        <a:p>
          <a:endParaRPr lang="en-US"/>
        </a:p>
      </dgm:t>
    </dgm:pt>
    <dgm:pt modelId="{141957F9-84F5-44CA-BDBF-D115358E57FA}" type="sibTrans" cxnId="{70C8546F-8D9E-45FA-A238-5E2BCA50EB99}">
      <dgm:prSet/>
      <dgm:spPr/>
      <dgm:t>
        <a:bodyPr/>
        <a:lstStyle/>
        <a:p>
          <a:endParaRPr lang="en-US"/>
        </a:p>
      </dgm:t>
    </dgm:pt>
    <dgm:pt modelId="{6F387A7B-21C9-47C4-A424-0A8277F7AA6E}">
      <dgm:prSet/>
      <dgm:spPr/>
      <dgm:t>
        <a:bodyPr/>
        <a:lstStyle/>
        <a:p>
          <a:r>
            <a:rPr lang="en-US"/>
            <a:t>Euphemistic Labeling</a:t>
          </a:r>
        </a:p>
      </dgm:t>
    </dgm:pt>
    <dgm:pt modelId="{1914377E-01F2-48E5-80B9-962F6DB8AA59}" type="parTrans" cxnId="{1D3928FF-5031-4E67-B782-EC445F862A01}">
      <dgm:prSet/>
      <dgm:spPr/>
      <dgm:t>
        <a:bodyPr/>
        <a:lstStyle/>
        <a:p>
          <a:endParaRPr lang="en-US"/>
        </a:p>
      </dgm:t>
    </dgm:pt>
    <dgm:pt modelId="{F5478E3D-52BA-46B4-A768-E32D02FA0665}" type="sibTrans" cxnId="{1D3928FF-5031-4E67-B782-EC445F862A01}">
      <dgm:prSet/>
      <dgm:spPr/>
      <dgm:t>
        <a:bodyPr/>
        <a:lstStyle/>
        <a:p>
          <a:endParaRPr lang="en-US"/>
        </a:p>
      </dgm:t>
    </dgm:pt>
    <dgm:pt modelId="{2AA3DE3E-93C1-4346-A1CE-0006ACEE42D5}">
      <dgm:prSet/>
      <dgm:spPr/>
      <dgm:t>
        <a:bodyPr/>
        <a:lstStyle/>
        <a:p>
          <a:r>
            <a:rPr lang="en-US"/>
            <a:t>Advantageous Comparison</a:t>
          </a:r>
        </a:p>
      </dgm:t>
    </dgm:pt>
    <dgm:pt modelId="{E398B5C5-D91B-4D22-8CE4-1C6E8E4CE0D0}" type="parTrans" cxnId="{BA7D5D48-DD42-4D50-B3C7-FB95FBB766D5}">
      <dgm:prSet/>
      <dgm:spPr/>
      <dgm:t>
        <a:bodyPr/>
        <a:lstStyle/>
        <a:p>
          <a:endParaRPr lang="en-US"/>
        </a:p>
      </dgm:t>
    </dgm:pt>
    <dgm:pt modelId="{3FC5AA0B-0267-40AC-9999-36BB72F03FA5}" type="sibTrans" cxnId="{BA7D5D48-DD42-4D50-B3C7-FB95FBB766D5}">
      <dgm:prSet/>
      <dgm:spPr/>
      <dgm:t>
        <a:bodyPr/>
        <a:lstStyle/>
        <a:p>
          <a:endParaRPr lang="en-US"/>
        </a:p>
      </dgm:t>
    </dgm:pt>
    <dgm:pt modelId="{3E62DE10-66E9-474C-82E2-0E47DE0528A2}">
      <dgm:prSet/>
      <dgm:spPr/>
      <dgm:t>
        <a:bodyPr/>
        <a:lstStyle/>
        <a:p>
          <a:r>
            <a:rPr lang="en-US"/>
            <a:t>Displacement of Responsibility</a:t>
          </a:r>
        </a:p>
      </dgm:t>
    </dgm:pt>
    <dgm:pt modelId="{4C40040F-67BE-48B5-B2E7-879515E02E8C}" type="parTrans" cxnId="{D66F31D2-A5B1-421D-A643-3A4C00AE54A2}">
      <dgm:prSet/>
      <dgm:spPr/>
      <dgm:t>
        <a:bodyPr/>
        <a:lstStyle/>
        <a:p>
          <a:endParaRPr lang="en-US"/>
        </a:p>
      </dgm:t>
    </dgm:pt>
    <dgm:pt modelId="{1D00DC7A-D2A2-4F50-A867-E64FC2739570}" type="sibTrans" cxnId="{D66F31D2-A5B1-421D-A643-3A4C00AE54A2}">
      <dgm:prSet/>
      <dgm:spPr/>
      <dgm:t>
        <a:bodyPr/>
        <a:lstStyle/>
        <a:p>
          <a:endParaRPr lang="en-US"/>
        </a:p>
      </dgm:t>
    </dgm:pt>
    <dgm:pt modelId="{064C59B3-2DEF-44ED-94A6-122BBC4B965E}">
      <dgm:prSet/>
      <dgm:spPr/>
      <dgm:t>
        <a:bodyPr/>
        <a:lstStyle/>
        <a:p>
          <a:r>
            <a:rPr lang="en-US"/>
            <a:t>Diffusion of Responsibility</a:t>
          </a:r>
        </a:p>
      </dgm:t>
    </dgm:pt>
    <dgm:pt modelId="{4EC906AD-2921-4C08-9E8F-8E5AE92A02E0}" type="parTrans" cxnId="{5FC876DF-1CED-4E58-A346-FF491B255AF2}">
      <dgm:prSet/>
      <dgm:spPr/>
      <dgm:t>
        <a:bodyPr/>
        <a:lstStyle/>
        <a:p>
          <a:endParaRPr lang="en-US"/>
        </a:p>
      </dgm:t>
    </dgm:pt>
    <dgm:pt modelId="{01040364-52FA-45B2-83FE-A1049092EFA2}" type="sibTrans" cxnId="{5FC876DF-1CED-4E58-A346-FF491B255AF2}">
      <dgm:prSet/>
      <dgm:spPr/>
      <dgm:t>
        <a:bodyPr/>
        <a:lstStyle/>
        <a:p>
          <a:endParaRPr lang="en-US"/>
        </a:p>
      </dgm:t>
    </dgm:pt>
    <dgm:pt modelId="{C5998BBF-CC05-4063-AD48-B573F307D14D}">
      <dgm:prSet/>
      <dgm:spPr/>
      <dgm:t>
        <a:bodyPr/>
        <a:lstStyle/>
        <a:p>
          <a:r>
            <a:rPr lang="en-US"/>
            <a:t>Disregard/Distortion of Consequences</a:t>
          </a:r>
        </a:p>
      </dgm:t>
    </dgm:pt>
    <dgm:pt modelId="{6B683E05-9949-4F79-9765-895B40304327}" type="parTrans" cxnId="{EB7FEF53-BE0C-4D31-9D18-9C12032CFA2E}">
      <dgm:prSet/>
      <dgm:spPr/>
      <dgm:t>
        <a:bodyPr/>
        <a:lstStyle/>
        <a:p>
          <a:endParaRPr lang="en-US"/>
        </a:p>
      </dgm:t>
    </dgm:pt>
    <dgm:pt modelId="{E6DC64D3-7956-401F-A251-AADB87A98C46}" type="sibTrans" cxnId="{EB7FEF53-BE0C-4D31-9D18-9C12032CFA2E}">
      <dgm:prSet/>
      <dgm:spPr/>
      <dgm:t>
        <a:bodyPr/>
        <a:lstStyle/>
        <a:p>
          <a:endParaRPr lang="en-US"/>
        </a:p>
      </dgm:t>
    </dgm:pt>
    <dgm:pt modelId="{0588E6B8-B122-4B48-A430-17D59D90CACD}">
      <dgm:prSet/>
      <dgm:spPr/>
      <dgm:t>
        <a:bodyPr/>
        <a:lstStyle/>
        <a:p>
          <a:r>
            <a:rPr lang="en-US"/>
            <a:t>Dehumanization</a:t>
          </a:r>
        </a:p>
      </dgm:t>
    </dgm:pt>
    <dgm:pt modelId="{6D75BC98-6DA5-481C-B58D-9B833BA18EEA}" type="parTrans" cxnId="{FEDC338C-C81C-4024-B441-A2F64B2BDFF8}">
      <dgm:prSet/>
      <dgm:spPr/>
      <dgm:t>
        <a:bodyPr/>
        <a:lstStyle/>
        <a:p>
          <a:endParaRPr lang="en-US"/>
        </a:p>
      </dgm:t>
    </dgm:pt>
    <dgm:pt modelId="{967475BC-AE3C-4B2A-A86D-1D9B66A62E93}" type="sibTrans" cxnId="{FEDC338C-C81C-4024-B441-A2F64B2BDFF8}">
      <dgm:prSet/>
      <dgm:spPr/>
      <dgm:t>
        <a:bodyPr/>
        <a:lstStyle/>
        <a:p>
          <a:endParaRPr lang="en-US"/>
        </a:p>
      </dgm:t>
    </dgm:pt>
    <dgm:pt modelId="{3A926DC7-32B8-FF4C-ADBD-840DF3DF1BE5}" type="pres">
      <dgm:prSet presAssocID="{C5E4727D-4B90-4268-8E9E-63D280FF84F6}" presName="diagram" presStyleCnt="0">
        <dgm:presLayoutVars>
          <dgm:dir/>
          <dgm:resizeHandles val="exact"/>
        </dgm:presLayoutVars>
      </dgm:prSet>
      <dgm:spPr/>
    </dgm:pt>
    <dgm:pt modelId="{FE336AD1-A115-8C4A-9003-7AE3C9896EE6}" type="pres">
      <dgm:prSet presAssocID="{E8C42F15-AD2F-4168-AFA7-7995509E3DB4}" presName="node" presStyleLbl="node1" presStyleIdx="0" presStyleCnt="7">
        <dgm:presLayoutVars>
          <dgm:bulletEnabled val="1"/>
        </dgm:presLayoutVars>
      </dgm:prSet>
      <dgm:spPr/>
    </dgm:pt>
    <dgm:pt modelId="{61F7B636-DA14-9745-8AD3-3D1808AD01C5}" type="pres">
      <dgm:prSet presAssocID="{141957F9-84F5-44CA-BDBF-D115358E57FA}" presName="sibTrans" presStyleCnt="0"/>
      <dgm:spPr/>
    </dgm:pt>
    <dgm:pt modelId="{060672FD-EE35-094A-B781-D245A85DC312}" type="pres">
      <dgm:prSet presAssocID="{6F387A7B-21C9-47C4-A424-0A8277F7AA6E}" presName="node" presStyleLbl="node1" presStyleIdx="1" presStyleCnt="7">
        <dgm:presLayoutVars>
          <dgm:bulletEnabled val="1"/>
        </dgm:presLayoutVars>
      </dgm:prSet>
      <dgm:spPr/>
    </dgm:pt>
    <dgm:pt modelId="{835231E8-11DF-9140-8270-2B63619CD2C0}" type="pres">
      <dgm:prSet presAssocID="{F5478E3D-52BA-46B4-A768-E32D02FA0665}" presName="sibTrans" presStyleCnt="0"/>
      <dgm:spPr/>
    </dgm:pt>
    <dgm:pt modelId="{DC3E4679-BD1A-8E46-9F86-A2BDC3C573CD}" type="pres">
      <dgm:prSet presAssocID="{2AA3DE3E-93C1-4346-A1CE-0006ACEE42D5}" presName="node" presStyleLbl="node1" presStyleIdx="2" presStyleCnt="7">
        <dgm:presLayoutVars>
          <dgm:bulletEnabled val="1"/>
        </dgm:presLayoutVars>
      </dgm:prSet>
      <dgm:spPr/>
    </dgm:pt>
    <dgm:pt modelId="{CD66ACB2-7BF1-B74B-9312-878399805769}" type="pres">
      <dgm:prSet presAssocID="{3FC5AA0B-0267-40AC-9999-36BB72F03FA5}" presName="sibTrans" presStyleCnt="0"/>
      <dgm:spPr/>
    </dgm:pt>
    <dgm:pt modelId="{10BF9DC3-AC73-2A4D-AD82-11719576B44F}" type="pres">
      <dgm:prSet presAssocID="{3E62DE10-66E9-474C-82E2-0E47DE0528A2}" presName="node" presStyleLbl="node1" presStyleIdx="3" presStyleCnt="7">
        <dgm:presLayoutVars>
          <dgm:bulletEnabled val="1"/>
        </dgm:presLayoutVars>
      </dgm:prSet>
      <dgm:spPr/>
    </dgm:pt>
    <dgm:pt modelId="{B12FB6A5-EF49-2945-A45F-4C6853568D1E}" type="pres">
      <dgm:prSet presAssocID="{1D00DC7A-D2A2-4F50-A867-E64FC2739570}" presName="sibTrans" presStyleCnt="0"/>
      <dgm:spPr/>
    </dgm:pt>
    <dgm:pt modelId="{D0C7F0FD-8C32-A04C-AF34-A15ED48AE98E}" type="pres">
      <dgm:prSet presAssocID="{064C59B3-2DEF-44ED-94A6-122BBC4B965E}" presName="node" presStyleLbl="node1" presStyleIdx="4" presStyleCnt="7">
        <dgm:presLayoutVars>
          <dgm:bulletEnabled val="1"/>
        </dgm:presLayoutVars>
      </dgm:prSet>
      <dgm:spPr/>
    </dgm:pt>
    <dgm:pt modelId="{3BD3B20A-1411-A04E-8FFD-7ECF78F99B8C}" type="pres">
      <dgm:prSet presAssocID="{01040364-52FA-45B2-83FE-A1049092EFA2}" presName="sibTrans" presStyleCnt="0"/>
      <dgm:spPr/>
    </dgm:pt>
    <dgm:pt modelId="{6E6E5C5A-C6E9-C94D-AB25-744D1E931E43}" type="pres">
      <dgm:prSet presAssocID="{C5998BBF-CC05-4063-AD48-B573F307D14D}" presName="node" presStyleLbl="node1" presStyleIdx="5" presStyleCnt="7">
        <dgm:presLayoutVars>
          <dgm:bulletEnabled val="1"/>
        </dgm:presLayoutVars>
      </dgm:prSet>
      <dgm:spPr/>
    </dgm:pt>
    <dgm:pt modelId="{ADA168D4-7690-C844-9AE1-48BD6B6DF1AE}" type="pres">
      <dgm:prSet presAssocID="{E6DC64D3-7956-401F-A251-AADB87A98C46}" presName="sibTrans" presStyleCnt="0"/>
      <dgm:spPr/>
    </dgm:pt>
    <dgm:pt modelId="{8F76B1E1-EEDC-1F4F-868E-B1D54C7CE843}" type="pres">
      <dgm:prSet presAssocID="{0588E6B8-B122-4B48-A430-17D59D90CACD}" presName="node" presStyleLbl="node1" presStyleIdx="6" presStyleCnt="7">
        <dgm:presLayoutVars>
          <dgm:bulletEnabled val="1"/>
        </dgm:presLayoutVars>
      </dgm:prSet>
      <dgm:spPr/>
    </dgm:pt>
  </dgm:ptLst>
  <dgm:cxnLst>
    <dgm:cxn modelId="{155D5001-7CC7-AE48-9C4B-284A7CC51C4B}" type="presOf" srcId="{C5998BBF-CC05-4063-AD48-B573F307D14D}" destId="{6E6E5C5A-C6E9-C94D-AB25-744D1E931E43}" srcOrd="0" destOrd="0" presId="urn:microsoft.com/office/officeart/2005/8/layout/default"/>
    <dgm:cxn modelId="{CE98A00C-0537-114C-9F35-8D57FBEF7724}" type="presOf" srcId="{064C59B3-2DEF-44ED-94A6-122BBC4B965E}" destId="{D0C7F0FD-8C32-A04C-AF34-A15ED48AE98E}" srcOrd="0" destOrd="0" presId="urn:microsoft.com/office/officeart/2005/8/layout/default"/>
    <dgm:cxn modelId="{2386CF19-9416-7240-8C9D-8E649E7940E0}" type="presOf" srcId="{E8C42F15-AD2F-4168-AFA7-7995509E3DB4}" destId="{FE336AD1-A115-8C4A-9003-7AE3C9896EE6}" srcOrd="0" destOrd="0" presId="urn:microsoft.com/office/officeart/2005/8/layout/default"/>
    <dgm:cxn modelId="{3C98B72B-960E-B340-8E6D-5FD0161D37CC}" type="presOf" srcId="{0588E6B8-B122-4B48-A430-17D59D90CACD}" destId="{8F76B1E1-EEDC-1F4F-868E-B1D54C7CE843}" srcOrd="0" destOrd="0" presId="urn:microsoft.com/office/officeart/2005/8/layout/default"/>
    <dgm:cxn modelId="{BA7D5D48-DD42-4D50-B3C7-FB95FBB766D5}" srcId="{C5E4727D-4B90-4268-8E9E-63D280FF84F6}" destId="{2AA3DE3E-93C1-4346-A1CE-0006ACEE42D5}" srcOrd="2" destOrd="0" parTransId="{E398B5C5-D91B-4D22-8CE4-1C6E8E4CE0D0}" sibTransId="{3FC5AA0B-0267-40AC-9999-36BB72F03FA5}"/>
    <dgm:cxn modelId="{5805954D-7E58-F547-9C41-A7DA28C16EFF}" type="presOf" srcId="{6F387A7B-21C9-47C4-A424-0A8277F7AA6E}" destId="{060672FD-EE35-094A-B781-D245A85DC312}" srcOrd="0" destOrd="0" presId="urn:microsoft.com/office/officeart/2005/8/layout/default"/>
    <dgm:cxn modelId="{70C8546F-8D9E-45FA-A238-5E2BCA50EB99}" srcId="{C5E4727D-4B90-4268-8E9E-63D280FF84F6}" destId="{E8C42F15-AD2F-4168-AFA7-7995509E3DB4}" srcOrd="0" destOrd="0" parTransId="{29368A11-85A7-42B7-801B-975259F31F57}" sibTransId="{141957F9-84F5-44CA-BDBF-D115358E57FA}"/>
    <dgm:cxn modelId="{EB7FEF53-BE0C-4D31-9D18-9C12032CFA2E}" srcId="{C5E4727D-4B90-4268-8E9E-63D280FF84F6}" destId="{C5998BBF-CC05-4063-AD48-B573F307D14D}" srcOrd="5" destOrd="0" parTransId="{6B683E05-9949-4F79-9765-895B40304327}" sibTransId="{E6DC64D3-7956-401F-A251-AADB87A98C46}"/>
    <dgm:cxn modelId="{8BB77481-F8BB-A240-B256-245E84D7D8DB}" type="presOf" srcId="{2AA3DE3E-93C1-4346-A1CE-0006ACEE42D5}" destId="{DC3E4679-BD1A-8E46-9F86-A2BDC3C573CD}" srcOrd="0" destOrd="0" presId="urn:microsoft.com/office/officeart/2005/8/layout/default"/>
    <dgm:cxn modelId="{A4E76882-EE95-C148-A5D8-722A4B29B19E}" type="presOf" srcId="{3E62DE10-66E9-474C-82E2-0E47DE0528A2}" destId="{10BF9DC3-AC73-2A4D-AD82-11719576B44F}" srcOrd="0" destOrd="0" presId="urn:microsoft.com/office/officeart/2005/8/layout/default"/>
    <dgm:cxn modelId="{FEDC338C-C81C-4024-B441-A2F64B2BDFF8}" srcId="{C5E4727D-4B90-4268-8E9E-63D280FF84F6}" destId="{0588E6B8-B122-4B48-A430-17D59D90CACD}" srcOrd="6" destOrd="0" parTransId="{6D75BC98-6DA5-481C-B58D-9B833BA18EEA}" sibTransId="{967475BC-AE3C-4B2A-A86D-1D9B66A62E93}"/>
    <dgm:cxn modelId="{87D19B9D-D362-D64E-A7B6-3FA4814890A0}" type="presOf" srcId="{C5E4727D-4B90-4268-8E9E-63D280FF84F6}" destId="{3A926DC7-32B8-FF4C-ADBD-840DF3DF1BE5}" srcOrd="0" destOrd="0" presId="urn:microsoft.com/office/officeart/2005/8/layout/default"/>
    <dgm:cxn modelId="{D66F31D2-A5B1-421D-A643-3A4C00AE54A2}" srcId="{C5E4727D-4B90-4268-8E9E-63D280FF84F6}" destId="{3E62DE10-66E9-474C-82E2-0E47DE0528A2}" srcOrd="3" destOrd="0" parTransId="{4C40040F-67BE-48B5-B2E7-879515E02E8C}" sibTransId="{1D00DC7A-D2A2-4F50-A867-E64FC2739570}"/>
    <dgm:cxn modelId="{5FC876DF-1CED-4E58-A346-FF491B255AF2}" srcId="{C5E4727D-4B90-4268-8E9E-63D280FF84F6}" destId="{064C59B3-2DEF-44ED-94A6-122BBC4B965E}" srcOrd="4" destOrd="0" parTransId="{4EC906AD-2921-4C08-9E8F-8E5AE92A02E0}" sibTransId="{01040364-52FA-45B2-83FE-A1049092EFA2}"/>
    <dgm:cxn modelId="{1D3928FF-5031-4E67-B782-EC445F862A01}" srcId="{C5E4727D-4B90-4268-8E9E-63D280FF84F6}" destId="{6F387A7B-21C9-47C4-A424-0A8277F7AA6E}" srcOrd="1" destOrd="0" parTransId="{1914377E-01F2-48E5-80B9-962F6DB8AA59}" sibTransId="{F5478E3D-52BA-46B4-A768-E32D02FA0665}"/>
    <dgm:cxn modelId="{1ABE16B2-83D1-F542-9711-64A16E962024}" type="presParOf" srcId="{3A926DC7-32B8-FF4C-ADBD-840DF3DF1BE5}" destId="{FE336AD1-A115-8C4A-9003-7AE3C9896EE6}" srcOrd="0" destOrd="0" presId="urn:microsoft.com/office/officeart/2005/8/layout/default"/>
    <dgm:cxn modelId="{98B90A60-C985-1344-96C2-7125A1044D2D}" type="presParOf" srcId="{3A926DC7-32B8-FF4C-ADBD-840DF3DF1BE5}" destId="{61F7B636-DA14-9745-8AD3-3D1808AD01C5}" srcOrd="1" destOrd="0" presId="urn:microsoft.com/office/officeart/2005/8/layout/default"/>
    <dgm:cxn modelId="{678CB180-EC46-A840-AFB2-C96130FBF533}" type="presParOf" srcId="{3A926DC7-32B8-FF4C-ADBD-840DF3DF1BE5}" destId="{060672FD-EE35-094A-B781-D245A85DC312}" srcOrd="2" destOrd="0" presId="urn:microsoft.com/office/officeart/2005/8/layout/default"/>
    <dgm:cxn modelId="{13CD638A-5F95-C24C-A556-5FD2F57EAEA8}" type="presParOf" srcId="{3A926DC7-32B8-FF4C-ADBD-840DF3DF1BE5}" destId="{835231E8-11DF-9140-8270-2B63619CD2C0}" srcOrd="3" destOrd="0" presId="urn:microsoft.com/office/officeart/2005/8/layout/default"/>
    <dgm:cxn modelId="{463A1006-9BF1-F64A-9C16-B6FE7300F49C}" type="presParOf" srcId="{3A926DC7-32B8-FF4C-ADBD-840DF3DF1BE5}" destId="{DC3E4679-BD1A-8E46-9F86-A2BDC3C573CD}" srcOrd="4" destOrd="0" presId="urn:microsoft.com/office/officeart/2005/8/layout/default"/>
    <dgm:cxn modelId="{89ED548A-0F0F-3A44-A469-6499E01C42D6}" type="presParOf" srcId="{3A926DC7-32B8-FF4C-ADBD-840DF3DF1BE5}" destId="{CD66ACB2-7BF1-B74B-9312-878399805769}" srcOrd="5" destOrd="0" presId="urn:microsoft.com/office/officeart/2005/8/layout/default"/>
    <dgm:cxn modelId="{F251B4AF-9FA1-B04E-8CB4-1505CCDC921F}" type="presParOf" srcId="{3A926DC7-32B8-FF4C-ADBD-840DF3DF1BE5}" destId="{10BF9DC3-AC73-2A4D-AD82-11719576B44F}" srcOrd="6" destOrd="0" presId="urn:microsoft.com/office/officeart/2005/8/layout/default"/>
    <dgm:cxn modelId="{40EE1EE7-940D-3C49-A144-D994C948149F}" type="presParOf" srcId="{3A926DC7-32B8-FF4C-ADBD-840DF3DF1BE5}" destId="{B12FB6A5-EF49-2945-A45F-4C6853568D1E}" srcOrd="7" destOrd="0" presId="urn:microsoft.com/office/officeart/2005/8/layout/default"/>
    <dgm:cxn modelId="{C0EAC8E8-BD66-E045-9810-C3F9231AAE67}" type="presParOf" srcId="{3A926DC7-32B8-FF4C-ADBD-840DF3DF1BE5}" destId="{D0C7F0FD-8C32-A04C-AF34-A15ED48AE98E}" srcOrd="8" destOrd="0" presId="urn:microsoft.com/office/officeart/2005/8/layout/default"/>
    <dgm:cxn modelId="{1D04DCC1-4CC1-2544-9B50-2C00750B3E44}" type="presParOf" srcId="{3A926DC7-32B8-FF4C-ADBD-840DF3DF1BE5}" destId="{3BD3B20A-1411-A04E-8FFD-7ECF78F99B8C}" srcOrd="9" destOrd="0" presId="urn:microsoft.com/office/officeart/2005/8/layout/default"/>
    <dgm:cxn modelId="{727894AF-CAE9-534B-BF93-1FE968B662F6}" type="presParOf" srcId="{3A926DC7-32B8-FF4C-ADBD-840DF3DF1BE5}" destId="{6E6E5C5A-C6E9-C94D-AB25-744D1E931E43}" srcOrd="10" destOrd="0" presId="urn:microsoft.com/office/officeart/2005/8/layout/default"/>
    <dgm:cxn modelId="{56463FFC-AEE9-1042-895E-8489ECE42572}" type="presParOf" srcId="{3A926DC7-32B8-FF4C-ADBD-840DF3DF1BE5}" destId="{ADA168D4-7690-C844-9AE1-48BD6B6DF1AE}" srcOrd="11" destOrd="0" presId="urn:microsoft.com/office/officeart/2005/8/layout/default"/>
    <dgm:cxn modelId="{56387BA4-3BD2-5042-B634-DCCD5045DDDB}" type="presParOf" srcId="{3A926DC7-32B8-FF4C-ADBD-840DF3DF1BE5}" destId="{8F76B1E1-EEDC-1F4F-868E-B1D54C7CE84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8AE315-6EF4-4029-9872-3FF84366787C}"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E80DFAAC-B613-4206-A49A-7E4D07160C53}">
      <dgm:prSet/>
      <dgm:spPr/>
      <dgm:t>
        <a:bodyPr/>
        <a:lstStyle/>
        <a:p>
          <a:r>
            <a:rPr lang="en-US"/>
            <a:t>Did you see anything that you would consider morally wrong?</a:t>
          </a:r>
        </a:p>
      </dgm:t>
    </dgm:pt>
    <dgm:pt modelId="{30F03E44-0D7D-4264-BBD2-F34C33948A94}" type="parTrans" cxnId="{579480C5-9363-4734-A144-B0FCCFEBF114}">
      <dgm:prSet/>
      <dgm:spPr/>
      <dgm:t>
        <a:bodyPr/>
        <a:lstStyle/>
        <a:p>
          <a:endParaRPr lang="en-US"/>
        </a:p>
      </dgm:t>
    </dgm:pt>
    <dgm:pt modelId="{5AEAE355-E886-4EC3-A722-FBADC8806E3A}" type="sibTrans" cxnId="{579480C5-9363-4734-A144-B0FCCFEBF114}">
      <dgm:prSet/>
      <dgm:spPr/>
      <dgm:t>
        <a:bodyPr/>
        <a:lstStyle/>
        <a:p>
          <a:endParaRPr lang="en-US"/>
        </a:p>
      </dgm:t>
    </dgm:pt>
    <dgm:pt modelId="{25F9A7AB-F1AA-44E5-9A1F-01D78DE208EC}">
      <dgm:prSet/>
      <dgm:spPr/>
      <dgm:t>
        <a:bodyPr/>
        <a:lstStyle/>
        <a:p>
          <a:r>
            <a:rPr lang="en-US"/>
            <a:t>Are you ever troubled by having witnessed others’ immoral acts?</a:t>
          </a:r>
        </a:p>
      </dgm:t>
    </dgm:pt>
    <dgm:pt modelId="{54C47806-65A1-4421-B1B7-4AC52BD1A7F1}" type="parTrans" cxnId="{D33BACE0-6739-48A4-A319-9AF1525CFB89}">
      <dgm:prSet/>
      <dgm:spPr/>
      <dgm:t>
        <a:bodyPr/>
        <a:lstStyle/>
        <a:p>
          <a:endParaRPr lang="en-US"/>
        </a:p>
      </dgm:t>
    </dgm:pt>
    <dgm:pt modelId="{E9E15F15-CBCD-4E90-96BE-E9B8712960FB}" type="sibTrans" cxnId="{D33BACE0-6739-48A4-A319-9AF1525CFB89}">
      <dgm:prSet/>
      <dgm:spPr/>
      <dgm:t>
        <a:bodyPr/>
        <a:lstStyle/>
        <a:p>
          <a:endParaRPr lang="en-US"/>
        </a:p>
      </dgm:t>
    </dgm:pt>
    <dgm:pt modelId="{EF6F1E41-E3B7-48F5-A7CE-1080CA6AE7F7}">
      <dgm:prSet/>
      <dgm:spPr/>
      <dgm:t>
        <a:bodyPr/>
        <a:lstStyle/>
        <a:p>
          <a:r>
            <a:rPr lang="en-US"/>
            <a:t>Did you have act in wants that violated your own moral code or values?</a:t>
          </a:r>
        </a:p>
      </dgm:t>
    </dgm:pt>
    <dgm:pt modelId="{1221EEDB-F811-4418-ADE6-A403D9C4186B}" type="parTrans" cxnId="{0D7A9109-376E-4370-9516-41DA2FE5DABA}">
      <dgm:prSet/>
      <dgm:spPr/>
      <dgm:t>
        <a:bodyPr/>
        <a:lstStyle/>
        <a:p>
          <a:endParaRPr lang="en-US"/>
        </a:p>
      </dgm:t>
    </dgm:pt>
    <dgm:pt modelId="{BAD39D00-650E-49B0-A453-4A51177F71F2}" type="sibTrans" cxnId="{0D7A9109-376E-4370-9516-41DA2FE5DABA}">
      <dgm:prSet/>
      <dgm:spPr/>
      <dgm:t>
        <a:bodyPr/>
        <a:lstStyle/>
        <a:p>
          <a:endParaRPr lang="en-US"/>
        </a:p>
      </dgm:t>
    </dgm:pt>
    <dgm:pt modelId="{59FB029E-BE89-45A5-8680-E7D00CA08699}">
      <dgm:prSet/>
      <dgm:spPr/>
      <dgm:t>
        <a:bodyPr/>
        <a:lstStyle/>
        <a:p>
          <a:r>
            <a:rPr lang="en-US"/>
            <a:t>Have you ever violated your own morals by failing to do someone that you felt you should have done?</a:t>
          </a:r>
        </a:p>
      </dgm:t>
    </dgm:pt>
    <dgm:pt modelId="{7F8F26FD-151D-44B2-AA20-800C1B2DDC1A}" type="parTrans" cxnId="{2488292A-3C15-4E00-9277-6D7BA22EE4E2}">
      <dgm:prSet/>
      <dgm:spPr/>
      <dgm:t>
        <a:bodyPr/>
        <a:lstStyle/>
        <a:p>
          <a:endParaRPr lang="en-US"/>
        </a:p>
      </dgm:t>
    </dgm:pt>
    <dgm:pt modelId="{89B0C97F-5C37-4779-AA09-155E4960C3FA}" type="sibTrans" cxnId="{2488292A-3C15-4E00-9277-6D7BA22EE4E2}">
      <dgm:prSet/>
      <dgm:spPr/>
      <dgm:t>
        <a:bodyPr/>
        <a:lstStyle/>
        <a:p>
          <a:endParaRPr lang="en-US"/>
        </a:p>
      </dgm:t>
    </dgm:pt>
    <dgm:pt modelId="{5EDF5580-93DC-4DA9-802E-483A05DEA7EF}">
      <dgm:prSet/>
      <dgm:spPr/>
      <dgm:t>
        <a:bodyPr/>
        <a:lstStyle/>
        <a:p>
          <a:r>
            <a:rPr lang="en-US"/>
            <a:t>Have you ever felt betrayed by leaders who you once trusted?</a:t>
          </a:r>
        </a:p>
      </dgm:t>
    </dgm:pt>
    <dgm:pt modelId="{B1E26149-276F-4569-AD8A-E4F804DAB109}" type="parTrans" cxnId="{AA4E5917-65A9-4097-AB88-73CBEFDEEF5D}">
      <dgm:prSet/>
      <dgm:spPr/>
      <dgm:t>
        <a:bodyPr/>
        <a:lstStyle/>
        <a:p>
          <a:endParaRPr lang="en-US"/>
        </a:p>
      </dgm:t>
    </dgm:pt>
    <dgm:pt modelId="{B610F242-4167-48F2-B5E2-DAC37CCBD8E6}" type="sibTrans" cxnId="{AA4E5917-65A9-4097-AB88-73CBEFDEEF5D}">
      <dgm:prSet/>
      <dgm:spPr/>
      <dgm:t>
        <a:bodyPr/>
        <a:lstStyle/>
        <a:p>
          <a:endParaRPr lang="en-US"/>
        </a:p>
      </dgm:t>
    </dgm:pt>
    <dgm:pt modelId="{555586D2-B26C-4D16-B963-900F44178607}">
      <dgm:prSet/>
      <dgm:spPr/>
      <dgm:t>
        <a:bodyPr/>
        <a:lstStyle/>
        <a:p>
          <a:r>
            <a:rPr lang="en-US"/>
            <a:t>How did you make sense of these events?</a:t>
          </a:r>
        </a:p>
      </dgm:t>
    </dgm:pt>
    <dgm:pt modelId="{4D5141A1-CAA6-478E-B1CA-96330AF68D9D}" type="parTrans" cxnId="{FC14C7A7-C837-4555-923A-B3ECA3152DA7}">
      <dgm:prSet/>
      <dgm:spPr/>
      <dgm:t>
        <a:bodyPr/>
        <a:lstStyle/>
        <a:p>
          <a:endParaRPr lang="en-US"/>
        </a:p>
      </dgm:t>
    </dgm:pt>
    <dgm:pt modelId="{D60BEEEF-CC94-40AF-A2CC-DF06454BE77D}" type="sibTrans" cxnId="{FC14C7A7-C837-4555-923A-B3ECA3152DA7}">
      <dgm:prSet/>
      <dgm:spPr/>
      <dgm:t>
        <a:bodyPr/>
        <a:lstStyle/>
        <a:p>
          <a:endParaRPr lang="en-US"/>
        </a:p>
      </dgm:t>
    </dgm:pt>
    <dgm:pt modelId="{39F414DD-F4F4-904A-806B-0E1224248457}" type="pres">
      <dgm:prSet presAssocID="{668AE315-6EF4-4029-9872-3FF84366787C}" presName="linear" presStyleCnt="0">
        <dgm:presLayoutVars>
          <dgm:animLvl val="lvl"/>
          <dgm:resizeHandles val="exact"/>
        </dgm:presLayoutVars>
      </dgm:prSet>
      <dgm:spPr/>
    </dgm:pt>
    <dgm:pt modelId="{C848D3E5-BAA0-5840-93BD-70BBF60700D2}" type="pres">
      <dgm:prSet presAssocID="{E80DFAAC-B613-4206-A49A-7E4D07160C53}" presName="parentText" presStyleLbl="node1" presStyleIdx="0" presStyleCnt="6">
        <dgm:presLayoutVars>
          <dgm:chMax val="0"/>
          <dgm:bulletEnabled val="1"/>
        </dgm:presLayoutVars>
      </dgm:prSet>
      <dgm:spPr/>
    </dgm:pt>
    <dgm:pt modelId="{F0B66224-BB3B-7543-B96C-CDD1D042571A}" type="pres">
      <dgm:prSet presAssocID="{5AEAE355-E886-4EC3-A722-FBADC8806E3A}" presName="spacer" presStyleCnt="0"/>
      <dgm:spPr/>
    </dgm:pt>
    <dgm:pt modelId="{1776ADAF-D870-B241-9A84-3B20586D04F3}" type="pres">
      <dgm:prSet presAssocID="{25F9A7AB-F1AA-44E5-9A1F-01D78DE208EC}" presName="parentText" presStyleLbl="node1" presStyleIdx="1" presStyleCnt="6">
        <dgm:presLayoutVars>
          <dgm:chMax val="0"/>
          <dgm:bulletEnabled val="1"/>
        </dgm:presLayoutVars>
      </dgm:prSet>
      <dgm:spPr/>
    </dgm:pt>
    <dgm:pt modelId="{3B7AB076-5DF8-8D42-9343-08324895794E}" type="pres">
      <dgm:prSet presAssocID="{E9E15F15-CBCD-4E90-96BE-E9B8712960FB}" presName="spacer" presStyleCnt="0"/>
      <dgm:spPr/>
    </dgm:pt>
    <dgm:pt modelId="{8EFEA5B3-F564-6C4C-9610-9FA2907D2AEA}" type="pres">
      <dgm:prSet presAssocID="{EF6F1E41-E3B7-48F5-A7CE-1080CA6AE7F7}" presName="parentText" presStyleLbl="node1" presStyleIdx="2" presStyleCnt="6">
        <dgm:presLayoutVars>
          <dgm:chMax val="0"/>
          <dgm:bulletEnabled val="1"/>
        </dgm:presLayoutVars>
      </dgm:prSet>
      <dgm:spPr/>
    </dgm:pt>
    <dgm:pt modelId="{EB16CA59-331C-2842-A789-DE9B43F64FB4}" type="pres">
      <dgm:prSet presAssocID="{BAD39D00-650E-49B0-A453-4A51177F71F2}" presName="spacer" presStyleCnt="0"/>
      <dgm:spPr/>
    </dgm:pt>
    <dgm:pt modelId="{6F77BBB0-1EFF-5145-AC70-5368D7728E35}" type="pres">
      <dgm:prSet presAssocID="{59FB029E-BE89-45A5-8680-E7D00CA08699}" presName="parentText" presStyleLbl="node1" presStyleIdx="3" presStyleCnt="6">
        <dgm:presLayoutVars>
          <dgm:chMax val="0"/>
          <dgm:bulletEnabled val="1"/>
        </dgm:presLayoutVars>
      </dgm:prSet>
      <dgm:spPr/>
    </dgm:pt>
    <dgm:pt modelId="{FE3AC1F1-1549-774A-8614-D51C0E28090D}" type="pres">
      <dgm:prSet presAssocID="{89B0C97F-5C37-4779-AA09-155E4960C3FA}" presName="spacer" presStyleCnt="0"/>
      <dgm:spPr/>
    </dgm:pt>
    <dgm:pt modelId="{49F6E32F-E538-3248-AC45-B044C5AB9439}" type="pres">
      <dgm:prSet presAssocID="{5EDF5580-93DC-4DA9-802E-483A05DEA7EF}" presName="parentText" presStyleLbl="node1" presStyleIdx="4" presStyleCnt="6">
        <dgm:presLayoutVars>
          <dgm:chMax val="0"/>
          <dgm:bulletEnabled val="1"/>
        </dgm:presLayoutVars>
      </dgm:prSet>
      <dgm:spPr/>
    </dgm:pt>
    <dgm:pt modelId="{BFC93B90-7EBA-E54C-90FB-A5FE950AEF32}" type="pres">
      <dgm:prSet presAssocID="{B610F242-4167-48F2-B5E2-DAC37CCBD8E6}" presName="spacer" presStyleCnt="0"/>
      <dgm:spPr/>
    </dgm:pt>
    <dgm:pt modelId="{706672B7-0E85-E349-BAE2-6C487C949F94}" type="pres">
      <dgm:prSet presAssocID="{555586D2-B26C-4D16-B963-900F44178607}" presName="parentText" presStyleLbl="node1" presStyleIdx="5" presStyleCnt="6">
        <dgm:presLayoutVars>
          <dgm:chMax val="0"/>
          <dgm:bulletEnabled val="1"/>
        </dgm:presLayoutVars>
      </dgm:prSet>
      <dgm:spPr/>
    </dgm:pt>
  </dgm:ptLst>
  <dgm:cxnLst>
    <dgm:cxn modelId="{0D7A9109-376E-4370-9516-41DA2FE5DABA}" srcId="{668AE315-6EF4-4029-9872-3FF84366787C}" destId="{EF6F1E41-E3B7-48F5-A7CE-1080CA6AE7F7}" srcOrd="2" destOrd="0" parTransId="{1221EEDB-F811-4418-ADE6-A403D9C4186B}" sibTransId="{BAD39D00-650E-49B0-A453-4A51177F71F2}"/>
    <dgm:cxn modelId="{394AFC0D-FB02-F34B-AAE9-4D26E726D69A}" type="presOf" srcId="{EF6F1E41-E3B7-48F5-A7CE-1080CA6AE7F7}" destId="{8EFEA5B3-F564-6C4C-9610-9FA2907D2AEA}" srcOrd="0" destOrd="0" presId="urn:microsoft.com/office/officeart/2005/8/layout/vList2"/>
    <dgm:cxn modelId="{3FD6AD11-91FD-BB41-9412-FCFD167C59B3}" type="presOf" srcId="{555586D2-B26C-4D16-B963-900F44178607}" destId="{706672B7-0E85-E349-BAE2-6C487C949F94}" srcOrd="0" destOrd="0" presId="urn:microsoft.com/office/officeart/2005/8/layout/vList2"/>
    <dgm:cxn modelId="{AA4E5917-65A9-4097-AB88-73CBEFDEEF5D}" srcId="{668AE315-6EF4-4029-9872-3FF84366787C}" destId="{5EDF5580-93DC-4DA9-802E-483A05DEA7EF}" srcOrd="4" destOrd="0" parTransId="{B1E26149-276F-4569-AD8A-E4F804DAB109}" sibTransId="{B610F242-4167-48F2-B5E2-DAC37CCBD8E6}"/>
    <dgm:cxn modelId="{2488292A-3C15-4E00-9277-6D7BA22EE4E2}" srcId="{668AE315-6EF4-4029-9872-3FF84366787C}" destId="{59FB029E-BE89-45A5-8680-E7D00CA08699}" srcOrd="3" destOrd="0" parTransId="{7F8F26FD-151D-44B2-AA20-800C1B2DDC1A}" sibTransId="{89B0C97F-5C37-4779-AA09-155E4960C3FA}"/>
    <dgm:cxn modelId="{A2CAF340-4FE6-C24E-8D25-9C4A104F40F8}" type="presOf" srcId="{25F9A7AB-F1AA-44E5-9A1F-01D78DE208EC}" destId="{1776ADAF-D870-B241-9A84-3B20586D04F3}" srcOrd="0" destOrd="0" presId="urn:microsoft.com/office/officeart/2005/8/layout/vList2"/>
    <dgm:cxn modelId="{2E65C160-A725-3445-8AEE-3B9318E15303}" type="presOf" srcId="{59FB029E-BE89-45A5-8680-E7D00CA08699}" destId="{6F77BBB0-1EFF-5145-AC70-5368D7728E35}" srcOrd="0" destOrd="0" presId="urn:microsoft.com/office/officeart/2005/8/layout/vList2"/>
    <dgm:cxn modelId="{F9738369-F3EA-7340-A181-3F92765A11D0}" type="presOf" srcId="{5EDF5580-93DC-4DA9-802E-483A05DEA7EF}" destId="{49F6E32F-E538-3248-AC45-B044C5AB9439}" srcOrd="0" destOrd="0" presId="urn:microsoft.com/office/officeart/2005/8/layout/vList2"/>
    <dgm:cxn modelId="{86616286-76E6-E34A-A540-E49156E7BFE5}" type="presOf" srcId="{668AE315-6EF4-4029-9872-3FF84366787C}" destId="{39F414DD-F4F4-904A-806B-0E1224248457}" srcOrd="0" destOrd="0" presId="urn:microsoft.com/office/officeart/2005/8/layout/vList2"/>
    <dgm:cxn modelId="{FC14C7A7-C837-4555-923A-B3ECA3152DA7}" srcId="{668AE315-6EF4-4029-9872-3FF84366787C}" destId="{555586D2-B26C-4D16-B963-900F44178607}" srcOrd="5" destOrd="0" parTransId="{4D5141A1-CAA6-478E-B1CA-96330AF68D9D}" sibTransId="{D60BEEEF-CC94-40AF-A2CC-DF06454BE77D}"/>
    <dgm:cxn modelId="{9D5897AC-E3BE-F542-8D4C-6D422A101594}" type="presOf" srcId="{E80DFAAC-B613-4206-A49A-7E4D07160C53}" destId="{C848D3E5-BAA0-5840-93BD-70BBF60700D2}" srcOrd="0" destOrd="0" presId="urn:microsoft.com/office/officeart/2005/8/layout/vList2"/>
    <dgm:cxn modelId="{579480C5-9363-4734-A144-B0FCCFEBF114}" srcId="{668AE315-6EF4-4029-9872-3FF84366787C}" destId="{E80DFAAC-B613-4206-A49A-7E4D07160C53}" srcOrd="0" destOrd="0" parTransId="{30F03E44-0D7D-4264-BBD2-F34C33948A94}" sibTransId="{5AEAE355-E886-4EC3-A722-FBADC8806E3A}"/>
    <dgm:cxn modelId="{D33BACE0-6739-48A4-A319-9AF1525CFB89}" srcId="{668AE315-6EF4-4029-9872-3FF84366787C}" destId="{25F9A7AB-F1AA-44E5-9A1F-01D78DE208EC}" srcOrd="1" destOrd="0" parTransId="{54C47806-65A1-4421-B1B7-4AC52BD1A7F1}" sibTransId="{E9E15F15-CBCD-4E90-96BE-E9B8712960FB}"/>
    <dgm:cxn modelId="{D7A59ADB-5423-7942-BAD7-09E4DA88D82E}" type="presParOf" srcId="{39F414DD-F4F4-904A-806B-0E1224248457}" destId="{C848D3E5-BAA0-5840-93BD-70BBF60700D2}" srcOrd="0" destOrd="0" presId="urn:microsoft.com/office/officeart/2005/8/layout/vList2"/>
    <dgm:cxn modelId="{34E2836A-0D70-DC49-990E-A9B1E5BFB18F}" type="presParOf" srcId="{39F414DD-F4F4-904A-806B-0E1224248457}" destId="{F0B66224-BB3B-7543-B96C-CDD1D042571A}" srcOrd="1" destOrd="0" presId="urn:microsoft.com/office/officeart/2005/8/layout/vList2"/>
    <dgm:cxn modelId="{E02A159D-C3D1-964B-AF13-65F2A703DEFE}" type="presParOf" srcId="{39F414DD-F4F4-904A-806B-0E1224248457}" destId="{1776ADAF-D870-B241-9A84-3B20586D04F3}" srcOrd="2" destOrd="0" presId="urn:microsoft.com/office/officeart/2005/8/layout/vList2"/>
    <dgm:cxn modelId="{37A247D4-113E-A84C-BD97-587919511AA8}" type="presParOf" srcId="{39F414DD-F4F4-904A-806B-0E1224248457}" destId="{3B7AB076-5DF8-8D42-9343-08324895794E}" srcOrd="3" destOrd="0" presId="urn:microsoft.com/office/officeart/2005/8/layout/vList2"/>
    <dgm:cxn modelId="{2C074BDC-AC59-3E43-A039-4071BF892EEB}" type="presParOf" srcId="{39F414DD-F4F4-904A-806B-0E1224248457}" destId="{8EFEA5B3-F564-6C4C-9610-9FA2907D2AEA}" srcOrd="4" destOrd="0" presId="urn:microsoft.com/office/officeart/2005/8/layout/vList2"/>
    <dgm:cxn modelId="{BC01358E-EA80-4941-9B80-F15F4336E974}" type="presParOf" srcId="{39F414DD-F4F4-904A-806B-0E1224248457}" destId="{EB16CA59-331C-2842-A789-DE9B43F64FB4}" srcOrd="5" destOrd="0" presId="urn:microsoft.com/office/officeart/2005/8/layout/vList2"/>
    <dgm:cxn modelId="{3CCC1973-9121-F342-AE8B-ADC245A5392C}" type="presParOf" srcId="{39F414DD-F4F4-904A-806B-0E1224248457}" destId="{6F77BBB0-1EFF-5145-AC70-5368D7728E35}" srcOrd="6" destOrd="0" presId="urn:microsoft.com/office/officeart/2005/8/layout/vList2"/>
    <dgm:cxn modelId="{08AAC0B1-F536-C643-80CB-3ADE7710EE44}" type="presParOf" srcId="{39F414DD-F4F4-904A-806B-0E1224248457}" destId="{FE3AC1F1-1549-774A-8614-D51C0E28090D}" srcOrd="7" destOrd="0" presId="urn:microsoft.com/office/officeart/2005/8/layout/vList2"/>
    <dgm:cxn modelId="{528C62AC-3DAC-B242-AA15-4CC3E09121D9}" type="presParOf" srcId="{39F414DD-F4F4-904A-806B-0E1224248457}" destId="{49F6E32F-E538-3248-AC45-B044C5AB9439}" srcOrd="8" destOrd="0" presId="urn:microsoft.com/office/officeart/2005/8/layout/vList2"/>
    <dgm:cxn modelId="{8AF5AC78-567B-764D-A67D-60A2DC2E0275}" type="presParOf" srcId="{39F414DD-F4F4-904A-806B-0E1224248457}" destId="{BFC93B90-7EBA-E54C-90FB-A5FE950AEF32}" srcOrd="9" destOrd="0" presId="urn:microsoft.com/office/officeart/2005/8/layout/vList2"/>
    <dgm:cxn modelId="{FACD45DC-5F37-2045-B3C3-12E9789D1E8B}" type="presParOf" srcId="{39F414DD-F4F4-904A-806B-0E1224248457}" destId="{706672B7-0E85-E349-BAE2-6C487C949F9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4233F-6318-4F38-BEE2-CCCB641B8C6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9F4A0CC-2DAE-4CC6-9A0E-85F8E8C07D00}">
      <dgm:prSet/>
      <dgm:spPr/>
      <dgm:t>
        <a:bodyPr/>
        <a:lstStyle/>
        <a:p>
          <a:r>
            <a:rPr lang="en-US" i="1"/>
            <a:t>MIES:</a:t>
          </a:r>
          <a:r>
            <a:rPr lang="en-US"/>
            <a:t>Moral injury events scale</a:t>
          </a:r>
        </a:p>
      </dgm:t>
    </dgm:pt>
    <dgm:pt modelId="{E4DDFD9E-0000-44CB-9B70-9405328F7579}" type="parTrans" cxnId="{5E014469-3D30-4131-97F0-1C64F33DBE68}">
      <dgm:prSet/>
      <dgm:spPr/>
      <dgm:t>
        <a:bodyPr/>
        <a:lstStyle/>
        <a:p>
          <a:endParaRPr lang="en-US"/>
        </a:p>
      </dgm:t>
    </dgm:pt>
    <dgm:pt modelId="{1AA8927C-1BAA-4631-A1E8-4D7207BCEE91}" type="sibTrans" cxnId="{5E014469-3D30-4131-97F0-1C64F33DBE68}">
      <dgm:prSet/>
      <dgm:spPr/>
      <dgm:t>
        <a:bodyPr/>
        <a:lstStyle/>
        <a:p>
          <a:endParaRPr lang="en-US"/>
        </a:p>
      </dgm:t>
    </dgm:pt>
    <dgm:pt modelId="{9648CD06-BA9C-4261-A4FE-F5532B1E8DFD}">
      <dgm:prSet/>
      <dgm:spPr/>
      <dgm:t>
        <a:bodyPr/>
        <a:lstStyle/>
        <a:p>
          <a:r>
            <a:rPr lang="en-US" i="1"/>
            <a:t>MISS-M-LF:</a:t>
          </a:r>
          <a:r>
            <a:rPr lang="en-US"/>
            <a:t>Moral Injury Symptoms Scale-Military Long Form</a:t>
          </a:r>
        </a:p>
      </dgm:t>
    </dgm:pt>
    <dgm:pt modelId="{F0343D09-30E7-4E5B-96DE-492540B5AA37}" type="parTrans" cxnId="{88FB0834-151B-41DC-B7BC-BF2FACB58613}">
      <dgm:prSet/>
      <dgm:spPr/>
      <dgm:t>
        <a:bodyPr/>
        <a:lstStyle/>
        <a:p>
          <a:endParaRPr lang="en-US"/>
        </a:p>
      </dgm:t>
    </dgm:pt>
    <dgm:pt modelId="{6F7FEE9B-7AF0-4F79-BA94-6098E232AB8F}" type="sibTrans" cxnId="{88FB0834-151B-41DC-B7BC-BF2FACB58613}">
      <dgm:prSet/>
      <dgm:spPr/>
      <dgm:t>
        <a:bodyPr/>
        <a:lstStyle/>
        <a:p>
          <a:endParaRPr lang="en-US"/>
        </a:p>
      </dgm:t>
    </dgm:pt>
    <dgm:pt modelId="{66A4AF74-42AC-48E1-8214-81725A9591C2}">
      <dgm:prSet/>
      <dgm:spPr/>
      <dgm:t>
        <a:bodyPr/>
        <a:lstStyle/>
        <a:p>
          <a:r>
            <a:rPr lang="en-US" i="1"/>
            <a:t>EMIS-M:</a:t>
          </a:r>
          <a:r>
            <a:rPr lang="en-US"/>
            <a:t>Expressions of Moral Injury Scale-Military version</a:t>
          </a:r>
        </a:p>
      </dgm:t>
    </dgm:pt>
    <dgm:pt modelId="{5C90A9A6-AC14-4A80-883F-CB379FAFAED0}" type="parTrans" cxnId="{B6ED9948-D470-4359-81FC-D390FFF5D64F}">
      <dgm:prSet/>
      <dgm:spPr/>
      <dgm:t>
        <a:bodyPr/>
        <a:lstStyle/>
        <a:p>
          <a:endParaRPr lang="en-US"/>
        </a:p>
      </dgm:t>
    </dgm:pt>
    <dgm:pt modelId="{D14A58A0-4266-4EB4-B90C-F842467D0DE5}" type="sibTrans" cxnId="{B6ED9948-D470-4359-81FC-D390FFF5D64F}">
      <dgm:prSet/>
      <dgm:spPr/>
      <dgm:t>
        <a:bodyPr/>
        <a:lstStyle/>
        <a:p>
          <a:endParaRPr lang="en-US"/>
        </a:p>
      </dgm:t>
    </dgm:pt>
    <dgm:pt modelId="{E544A5CB-1DF2-4923-8F63-4E7D4576B8D8}">
      <dgm:prSet/>
      <dgm:spPr/>
      <dgm:t>
        <a:bodyPr/>
        <a:lstStyle/>
        <a:p>
          <a:r>
            <a:rPr lang="en-US" i="1"/>
            <a:t>MISS-HP:</a:t>
          </a:r>
          <a:r>
            <a:rPr lang="en-US"/>
            <a:t>Moral Injury Symptoms Scale-Health Professional</a:t>
          </a:r>
        </a:p>
      </dgm:t>
    </dgm:pt>
    <dgm:pt modelId="{FF7F54F9-60B2-4FA5-BB22-010367C2999F}" type="parTrans" cxnId="{A75DB11A-88A7-4422-A04A-0D60887C9211}">
      <dgm:prSet/>
      <dgm:spPr/>
      <dgm:t>
        <a:bodyPr/>
        <a:lstStyle/>
        <a:p>
          <a:endParaRPr lang="en-US"/>
        </a:p>
      </dgm:t>
    </dgm:pt>
    <dgm:pt modelId="{324DECE0-ADF4-4EA6-82F8-52FF6FB94EF9}" type="sibTrans" cxnId="{A75DB11A-88A7-4422-A04A-0D60887C9211}">
      <dgm:prSet/>
      <dgm:spPr/>
      <dgm:t>
        <a:bodyPr/>
        <a:lstStyle/>
        <a:p>
          <a:endParaRPr lang="en-US"/>
        </a:p>
      </dgm:t>
    </dgm:pt>
    <dgm:pt modelId="{4E50D34C-2773-47F0-9651-050895851FE6}">
      <dgm:prSet/>
      <dgm:spPr/>
      <dgm:t>
        <a:bodyPr/>
        <a:lstStyle/>
        <a:p>
          <a:r>
            <a:rPr lang="en-US" i="1"/>
            <a:t>MISS-M-SF:</a:t>
          </a:r>
          <a:r>
            <a:rPr lang="en-US"/>
            <a:t>Moral Injury Symptoms Scale-Military Short Form</a:t>
          </a:r>
        </a:p>
      </dgm:t>
    </dgm:pt>
    <dgm:pt modelId="{6C05DD49-C951-4BE6-AB99-164FC5B68E0A}" type="parTrans" cxnId="{84A1718F-8AF1-4B72-BE29-26B5B501B463}">
      <dgm:prSet/>
      <dgm:spPr/>
      <dgm:t>
        <a:bodyPr/>
        <a:lstStyle/>
        <a:p>
          <a:endParaRPr lang="en-US"/>
        </a:p>
      </dgm:t>
    </dgm:pt>
    <dgm:pt modelId="{CE99BCF2-E479-4177-B2CD-3CCA9BE0DDCB}" type="sibTrans" cxnId="{84A1718F-8AF1-4B72-BE29-26B5B501B463}">
      <dgm:prSet/>
      <dgm:spPr/>
      <dgm:t>
        <a:bodyPr/>
        <a:lstStyle/>
        <a:p>
          <a:endParaRPr lang="en-US"/>
        </a:p>
      </dgm:t>
    </dgm:pt>
    <dgm:pt modelId="{CB942422-0487-4244-B8B3-1F78A3B813D6}">
      <dgm:prSet/>
      <dgm:spPr/>
      <dgm:t>
        <a:bodyPr/>
        <a:lstStyle/>
        <a:p>
          <a:r>
            <a:rPr lang="en-US" i="1"/>
            <a:t>MBI-HSMP:</a:t>
          </a:r>
          <a:r>
            <a:rPr lang="en-US"/>
            <a:t>Maslach Burnout Inventory-Human Services Survey for Medical Personnel</a:t>
          </a:r>
        </a:p>
      </dgm:t>
    </dgm:pt>
    <dgm:pt modelId="{9FA77C69-F164-4D48-84E5-61CD25C7EBB6}" type="parTrans" cxnId="{49A81D3F-685A-4F6C-AC22-C035C5473AF8}">
      <dgm:prSet/>
      <dgm:spPr/>
      <dgm:t>
        <a:bodyPr/>
        <a:lstStyle/>
        <a:p>
          <a:endParaRPr lang="en-US"/>
        </a:p>
      </dgm:t>
    </dgm:pt>
    <dgm:pt modelId="{5EBCAB2D-E05D-4569-B535-04CB27774329}" type="sibTrans" cxnId="{49A81D3F-685A-4F6C-AC22-C035C5473AF8}">
      <dgm:prSet/>
      <dgm:spPr/>
      <dgm:t>
        <a:bodyPr/>
        <a:lstStyle/>
        <a:p>
          <a:endParaRPr lang="en-US"/>
        </a:p>
      </dgm:t>
    </dgm:pt>
    <dgm:pt modelId="{8EA55AEB-5EB3-C842-BF95-EE4AB94DE0DC}" type="pres">
      <dgm:prSet presAssocID="{3BE4233F-6318-4F38-BEE2-CCCB641B8C68}" presName="linear" presStyleCnt="0">
        <dgm:presLayoutVars>
          <dgm:animLvl val="lvl"/>
          <dgm:resizeHandles val="exact"/>
        </dgm:presLayoutVars>
      </dgm:prSet>
      <dgm:spPr/>
    </dgm:pt>
    <dgm:pt modelId="{24EF29D1-9915-6E4B-9A94-9AA0389BF595}" type="pres">
      <dgm:prSet presAssocID="{19F4A0CC-2DAE-4CC6-9A0E-85F8E8C07D00}" presName="parentText" presStyleLbl="node1" presStyleIdx="0" presStyleCnt="6">
        <dgm:presLayoutVars>
          <dgm:chMax val="0"/>
          <dgm:bulletEnabled val="1"/>
        </dgm:presLayoutVars>
      </dgm:prSet>
      <dgm:spPr/>
    </dgm:pt>
    <dgm:pt modelId="{53A62EAA-7259-814F-94E8-0F78373C76A9}" type="pres">
      <dgm:prSet presAssocID="{1AA8927C-1BAA-4631-A1E8-4D7207BCEE91}" presName="spacer" presStyleCnt="0"/>
      <dgm:spPr/>
    </dgm:pt>
    <dgm:pt modelId="{377EC0CB-CFF2-574A-90F0-848A92804EBE}" type="pres">
      <dgm:prSet presAssocID="{9648CD06-BA9C-4261-A4FE-F5532B1E8DFD}" presName="parentText" presStyleLbl="node1" presStyleIdx="1" presStyleCnt="6">
        <dgm:presLayoutVars>
          <dgm:chMax val="0"/>
          <dgm:bulletEnabled val="1"/>
        </dgm:presLayoutVars>
      </dgm:prSet>
      <dgm:spPr/>
    </dgm:pt>
    <dgm:pt modelId="{89091A93-6B7E-494C-B1D6-51CDD5941DD3}" type="pres">
      <dgm:prSet presAssocID="{6F7FEE9B-7AF0-4F79-BA94-6098E232AB8F}" presName="spacer" presStyleCnt="0"/>
      <dgm:spPr/>
    </dgm:pt>
    <dgm:pt modelId="{741568CF-98A4-E94C-ABD9-0E5AC28371C0}" type="pres">
      <dgm:prSet presAssocID="{66A4AF74-42AC-48E1-8214-81725A9591C2}" presName="parentText" presStyleLbl="node1" presStyleIdx="2" presStyleCnt="6">
        <dgm:presLayoutVars>
          <dgm:chMax val="0"/>
          <dgm:bulletEnabled val="1"/>
        </dgm:presLayoutVars>
      </dgm:prSet>
      <dgm:spPr/>
    </dgm:pt>
    <dgm:pt modelId="{9CAB1084-1BAE-AE4D-AA70-1EE901CD9E07}" type="pres">
      <dgm:prSet presAssocID="{D14A58A0-4266-4EB4-B90C-F842467D0DE5}" presName="spacer" presStyleCnt="0"/>
      <dgm:spPr/>
    </dgm:pt>
    <dgm:pt modelId="{1C809045-142D-2743-B020-22C468E732A8}" type="pres">
      <dgm:prSet presAssocID="{E544A5CB-1DF2-4923-8F63-4E7D4576B8D8}" presName="parentText" presStyleLbl="node1" presStyleIdx="3" presStyleCnt="6">
        <dgm:presLayoutVars>
          <dgm:chMax val="0"/>
          <dgm:bulletEnabled val="1"/>
        </dgm:presLayoutVars>
      </dgm:prSet>
      <dgm:spPr/>
    </dgm:pt>
    <dgm:pt modelId="{19E15B8A-397C-2948-AAD9-9C7DF7EC4E19}" type="pres">
      <dgm:prSet presAssocID="{324DECE0-ADF4-4EA6-82F8-52FF6FB94EF9}" presName="spacer" presStyleCnt="0"/>
      <dgm:spPr/>
    </dgm:pt>
    <dgm:pt modelId="{8BE769A2-D977-B549-B94A-514EF2916578}" type="pres">
      <dgm:prSet presAssocID="{4E50D34C-2773-47F0-9651-050895851FE6}" presName="parentText" presStyleLbl="node1" presStyleIdx="4" presStyleCnt="6">
        <dgm:presLayoutVars>
          <dgm:chMax val="0"/>
          <dgm:bulletEnabled val="1"/>
        </dgm:presLayoutVars>
      </dgm:prSet>
      <dgm:spPr/>
    </dgm:pt>
    <dgm:pt modelId="{E0E51896-7A04-1C4A-974C-4F76844E8826}" type="pres">
      <dgm:prSet presAssocID="{CE99BCF2-E479-4177-B2CD-3CCA9BE0DDCB}" presName="spacer" presStyleCnt="0"/>
      <dgm:spPr/>
    </dgm:pt>
    <dgm:pt modelId="{0EA2FFE9-0F41-5D4E-9288-9E367D56A6F6}" type="pres">
      <dgm:prSet presAssocID="{CB942422-0487-4244-B8B3-1F78A3B813D6}" presName="parentText" presStyleLbl="node1" presStyleIdx="5" presStyleCnt="6">
        <dgm:presLayoutVars>
          <dgm:chMax val="0"/>
          <dgm:bulletEnabled val="1"/>
        </dgm:presLayoutVars>
      </dgm:prSet>
      <dgm:spPr/>
    </dgm:pt>
  </dgm:ptLst>
  <dgm:cxnLst>
    <dgm:cxn modelId="{A75DB11A-88A7-4422-A04A-0D60887C9211}" srcId="{3BE4233F-6318-4F38-BEE2-CCCB641B8C68}" destId="{E544A5CB-1DF2-4923-8F63-4E7D4576B8D8}" srcOrd="3" destOrd="0" parTransId="{FF7F54F9-60B2-4FA5-BB22-010367C2999F}" sibTransId="{324DECE0-ADF4-4EA6-82F8-52FF6FB94EF9}"/>
    <dgm:cxn modelId="{2FACE62C-173C-9A40-B280-3A290B0EF5E2}" type="presOf" srcId="{19F4A0CC-2DAE-4CC6-9A0E-85F8E8C07D00}" destId="{24EF29D1-9915-6E4B-9A94-9AA0389BF595}" srcOrd="0" destOrd="0" presId="urn:microsoft.com/office/officeart/2005/8/layout/vList2"/>
    <dgm:cxn modelId="{88FB0834-151B-41DC-B7BC-BF2FACB58613}" srcId="{3BE4233F-6318-4F38-BEE2-CCCB641B8C68}" destId="{9648CD06-BA9C-4261-A4FE-F5532B1E8DFD}" srcOrd="1" destOrd="0" parTransId="{F0343D09-30E7-4E5B-96DE-492540B5AA37}" sibTransId="{6F7FEE9B-7AF0-4F79-BA94-6098E232AB8F}"/>
    <dgm:cxn modelId="{49A81D3F-685A-4F6C-AC22-C035C5473AF8}" srcId="{3BE4233F-6318-4F38-BEE2-CCCB641B8C68}" destId="{CB942422-0487-4244-B8B3-1F78A3B813D6}" srcOrd="5" destOrd="0" parTransId="{9FA77C69-F164-4D48-84E5-61CD25C7EBB6}" sibTransId="{5EBCAB2D-E05D-4569-B535-04CB27774329}"/>
    <dgm:cxn modelId="{991F7767-35D7-9E4C-A081-908EC9BBFCAC}" type="presOf" srcId="{9648CD06-BA9C-4261-A4FE-F5532B1E8DFD}" destId="{377EC0CB-CFF2-574A-90F0-848A92804EBE}" srcOrd="0" destOrd="0" presId="urn:microsoft.com/office/officeart/2005/8/layout/vList2"/>
    <dgm:cxn modelId="{B6ED9948-D470-4359-81FC-D390FFF5D64F}" srcId="{3BE4233F-6318-4F38-BEE2-CCCB641B8C68}" destId="{66A4AF74-42AC-48E1-8214-81725A9591C2}" srcOrd="2" destOrd="0" parTransId="{5C90A9A6-AC14-4A80-883F-CB379FAFAED0}" sibTransId="{D14A58A0-4266-4EB4-B90C-F842467D0DE5}"/>
    <dgm:cxn modelId="{5E014469-3D30-4131-97F0-1C64F33DBE68}" srcId="{3BE4233F-6318-4F38-BEE2-CCCB641B8C68}" destId="{19F4A0CC-2DAE-4CC6-9A0E-85F8E8C07D00}" srcOrd="0" destOrd="0" parTransId="{E4DDFD9E-0000-44CB-9B70-9405328F7579}" sibTransId="{1AA8927C-1BAA-4631-A1E8-4D7207BCEE91}"/>
    <dgm:cxn modelId="{9977184C-1B5F-C749-A295-8E807080761B}" type="presOf" srcId="{66A4AF74-42AC-48E1-8214-81725A9591C2}" destId="{741568CF-98A4-E94C-ABD9-0E5AC28371C0}" srcOrd="0" destOrd="0" presId="urn:microsoft.com/office/officeart/2005/8/layout/vList2"/>
    <dgm:cxn modelId="{FBF36271-2F1B-0343-8C34-DDB7EC76049D}" type="presOf" srcId="{E544A5CB-1DF2-4923-8F63-4E7D4576B8D8}" destId="{1C809045-142D-2743-B020-22C468E732A8}" srcOrd="0" destOrd="0" presId="urn:microsoft.com/office/officeart/2005/8/layout/vList2"/>
    <dgm:cxn modelId="{9EAE6755-E9CC-ED4F-B9AB-1DD54538B800}" type="presOf" srcId="{3BE4233F-6318-4F38-BEE2-CCCB641B8C68}" destId="{8EA55AEB-5EB3-C842-BF95-EE4AB94DE0DC}" srcOrd="0" destOrd="0" presId="urn:microsoft.com/office/officeart/2005/8/layout/vList2"/>
    <dgm:cxn modelId="{84A1718F-8AF1-4B72-BE29-26B5B501B463}" srcId="{3BE4233F-6318-4F38-BEE2-CCCB641B8C68}" destId="{4E50D34C-2773-47F0-9651-050895851FE6}" srcOrd="4" destOrd="0" parTransId="{6C05DD49-C951-4BE6-AB99-164FC5B68E0A}" sibTransId="{CE99BCF2-E479-4177-B2CD-3CCA9BE0DDCB}"/>
    <dgm:cxn modelId="{132AB3F3-0185-EA4B-ACDF-9B02B8FAF711}" type="presOf" srcId="{4E50D34C-2773-47F0-9651-050895851FE6}" destId="{8BE769A2-D977-B549-B94A-514EF2916578}" srcOrd="0" destOrd="0" presId="urn:microsoft.com/office/officeart/2005/8/layout/vList2"/>
    <dgm:cxn modelId="{FCDD16FA-FDC1-B147-B6BD-2BD3F362CBB5}" type="presOf" srcId="{CB942422-0487-4244-B8B3-1F78A3B813D6}" destId="{0EA2FFE9-0F41-5D4E-9288-9E367D56A6F6}" srcOrd="0" destOrd="0" presId="urn:microsoft.com/office/officeart/2005/8/layout/vList2"/>
    <dgm:cxn modelId="{C604A3A4-C05A-8949-B7FF-C3723424BB70}" type="presParOf" srcId="{8EA55AEB-5EB3-C842-BF95-EE4AB94DE0DC}" destId="{24EF29D1-9915-6E4B-9A94-9AA0389BF595}" srcOrd="0" destOrd="0" presId="urn:microsoft.com/office/officeart/2005/8/layout/vList2"/>
    <dgm:cxn modelId="{6E578657-91BA-5049-8990-2D6E29B6CCDD}" type="presParOf" srcId="{8EA55AEB-5EB3-C842-BF95-EE4AB94DE0DC}" destId="{53A62EAA-7259-814F-94E8-0F78373C76A9}" srcOrd="1" destOrd="0" presId="urn:microsoft.com/office/officeart/2005/8/layout/vList2"/>
    <dgm:cxn modelId="{BA890610-1137-CB4B-9E17-97C7984A2BBA}" type="presParOf" srcId="{8EA55AEB-5EB3-C842-BF95-EE4AB94DE0DC}" destId="{377EC0CB-CFF2-574A-90F0-848A92804EBE}" srcOrd="2" destOrd="0" presId="urn:microsoft.com/office/officeart/2005/8/layout/vList2"/>
    <dgm:cxn modelId="{16C24040-05C4-F044-BFEC-61A517F5B7D6}" type="presParOf" srcId="{8EA55AEB-5EB3-C842-BF95-EE4AB94DE0DC}" destId="{89091A93-6B7E-494C-B1D6-51CDD5941DD3}" srcOrd="3" destOrd="0" presId="urn:microsoft.com/office/officeart/2005/8/layout/vList2"/>
    <dgm:cxn modelId="{F4F912FC-BF36-3C42-8F68-D730AB38A51B}" type="presParOf" srcId="{8EA55AEB-5EB3-C842-BF95-EE4AB94DE0DC}" destId="{741568CF-98A4-E94C-ABD9-0E5AC28371C0}" srcOrd="4" destOrd="0" presId="urn:microsoft.com/office/officeart/2005/8/layout/vList2"/>
    <dgm:cxn modelId="{AB65DBBA-3396-C542-89A7-12D9E5FE1384}" type="presParOf" srcId="{8EA55AEB-5EB3-C842-BF95-EE4AB94DE0DC}" destId="{9CAB1084-1BAE-AE4D-AA70-1EE901CD9E07}" srcOrd="5" destOrd="0" presId="urn:microsoft.com/office/officeart/2005/8/layout/vList2"/>
    <dgm:cxn modelId="{E017DFE6-0F10-2747-9B35-BEBC72FFBD7B}" type="presParOf" srcId="{8EA55AEB-5EB3-C842-BF95-EE4AB94DE0DC}" destId="{1C809045-142D-2743-B020-22C468E732A8}" srcOrd="6" destOrd="0" presId="urn:microsoft.com/office/officeart/2005/8/layout/vList2"/>
    <dgm:cxn modelId="{D40CAE5F-A3E6-9443-B0A5-D83D11D0F566}" type="presParOf" srcId="{8EA55AEB-5EB3-C842-BF95-EE4AB94DE0DC}" destId="{19E15B8A-397C-2948-AAD9-9C7DF7EC4E19}" srcOrd="7" destOrd="0" presId="urn:microsoft.com/office/officeart/2005/8/layout/vList2"/>
    <dgm:cxn modelId="{8800CD06-8CE2-0645-8703-3EC22BA6C957}" type="presParOf" srcId="{8EA55AEB-5EB3-C842-BF95-EE4AB94DE0DC}" destId="{8BE769A2-D977-B549-B94A-514EF2916578}" srcOrd="8" destOrd="0" presId="urn:microsoft.com/office/officeart/2005/8/layout/vList2"/>
    <dgm:cxn modelId="{C72B8FD1-1D37-D84F-9337-092073BB3FD9}" type="presParOf" srcId="{8EA55AEB-5EB3-C842-BF95-EE4AB94DE0DC}" destId="{E0E51896-7A04-1C4A-974C-4F76844E8826}" srcOrd="9" destOrd="0" presId="urn:microsoft.com/office/officeart/2005/8/layout/vList2"/>
    <dgm:cxn modelId="{95E30F59-180A-2348-9A13-1B2866067C3F}" type="presParOf" srcId="{8EA55AEB-5EB3-C842-BF95-EE4AB94DE0DC}" destId="{0EA2FFE9-0F41-5D4E-9288-9E367D56A6F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4F39C7-3BAC-4063-84ED-C8EB6BDC7B10}" type="doc">
      <dgm:prSet loTypeId="urn:microsoft.com/office/officeart/2016/7/layout/BasicLinearProcessNumbered" loCatId="process" qsTypeId="urn:microsoft.com/office/officeart/2005/8/quickstyle/simple4" qsCatId="simple" csTypeId="urn:microsoft.com/office/officeart/2005/8/colors/accent1_2" csCatId="accent1" phldr="1"/>
      <dgm:spPr/>
      <dgm:t>
        <a:bodyPr/>
        <a:lstStyle/>
        <a:p>
          <a:endParaRPr lang="en-US"/>
        </a:p>
      </dgm:t>
    </dgm:pt>
    <dgm:pt modelId="{7F84DB8C-957A-4C3D-8AD5-B571C3D60968}">
      <dgm:prSet/>
      <dgm:spPr/>
      <dgm:t>
        <a:bodyPr/>
        <a:lstStyle/>
        <a:p>
          <a:r>
            <a:rPr lang="en-US" dirty="0"/>
            <a:t>Further research is needed on MI in correctional healthcare professionals</a:t>
          </a:r>
        </a:p>
      </dgm:t>
    </dgm:pt>
    <dgm:pt modelId="{E63D7F5E-EBC1-483B-9A87-40B314727E91}" type="parTrans" cxnId="{54936480-B4D7-43CC-997C-77063DF8CB0A}">
      <dgm:prSet/>
      <dgm:spPr/>
      <dgm:t>
        <a:bodyPr/>
        <a:lstStyle/>
        <a:p>
          <a:endParaRPr lang="en-US"/>
        </a:p>
      </dgm:t>
    </dgm:pt>
    <dgm:pt modelId="{9EE27971-230E-4B5B-BBAE-B95A85C06AFC}" type="sibTrans" cxnId="{54936480-B4D7-43CC-997C-77063DF8CB0A}">
      <dgm:prSet phldrT="1" phldr="0"/>
      <dgm:spPr/>
      <dgm:t>
        <a:bodyPr/>
        <a:lstStyle/>
        <a:p>
          <a:r>
            <a:rPr lang="en-US"/>
            <a:t>1</a:t>
          </a:r>
        </a:p>
      </dgm:t>
    </dgm:pt>
    <dgm:pt modelId="{E0DF300C-6014-4CB5-AF95-1B1BDDC17E75}">
      <dgm:prSet/>
      <dgm:spPr/>
      <dgm:t>
        <a:bodyPr/>
        <a:lstStyle/>
        <a:p>
          <a:r>
            <a:rPr lang="en-US" dirty="0"/>
            <a:t>Enhanced correctional clinical supervision</a:t>
          </a:r>
        </a:p>
      </dgm:t>
    </dgm:pt>
    <dgm:pt modelId="{F4A62327-FB75-43AB-8215-5A6FF84677D2}" type="parTrans" cxnId="{026B4B3E-8911-4F94-B818-50DC7C378024}">
      <dgm:prSet/>
      <dgm:spPr/>
      <dgm:t>
        <a:bodyPr/>
        <a:lstStyle/>
        <a:p>
          <a:endParaRPr lang="en-US"/>
        </a:p>
      </dgm:t>
    </dgm:pt>
    <dgm:pt modelId="{1D2B56CD-C478-4FF2-8C91-03BD9B7CF532}" type="sibTrans" cxnId="{026B4B3E-8911-4F94-B818-50DC7C378024}">
      <dgm:prSet phldrT="2" phldr="0"/>
      <dgm:spPr/>
      <dgm:t>
        <a:bodyPr/>
        <a:lstStyle/>
        <a:p>
          <a:r>
            <a:rPr lang="en-US"/>
            <a:t>2</a:t>
          </a:r>
        </a:p>
      </dgm:t>
    </dgm:pt>
    <dgm:pt modelId="{B3995699-5CB1-4B5B-91FE-E727C2613D21}">
      <dgm:prSet/>
      <dgm:spPr/>
      <dgm:t>
        <a:bodyPr/>
        <a:lstStyle/>
        <a:p>
          <a:r>
            <a:rPr lang="en-US" dirty="0"/>
            <a:t>Resisting/rejecting “correctional complicity”</a:t>
          </a:r>
        </a:p>
      </dgm:t>
    </dgm:pt>
    <dgm:pt modelId="{6C2E8D60-3591-45E8-BFD5-F55BF3FBCB67}" type="parTrans" cxnId="{3C793341-570B-4AA4-A685-07615F79BEDB}">
      <dgm:prSet/>
      <dgm:spPr/>
      <dgm:t>
        <a:bodyPr/>
        <a:lstStyle/>
        <a:p>
          <a:endParaRPr lang="en-US"/>
        </a:p>
      </dgm:t>
    </dgm:pt>
    <dgm:pt modelId="{E5C90530-BE3C-4A2F-AEFE-5040A411243D}" type="sibTrans" cxnId="{3C793341-570B-4AA4-A685-07615F79BEDB}">
      <dgm:prSet phldrT="3" phldr="0"/>
      <dgm:spPr/>
      <dgm:t>
        <a:bodyPr/>
        <a:lstStyle/>
        <a:p>
          <a:r>
            <a:rPr lang="en-US"/>
            <a:t>3</a:t>
          </a:r>
        </a:p>
      </dgm:t>
    </dgm:pt>
    <dgm:pt modelId="{F518D758-FFD5-4BA3-BE45-5AF2DDFF5F50}">
      <dgm:prSet/>
      <dgm:spPr/>
      <dgm:t>
        <a:bodyPr/>
        <a:lstStyle/>
        <a:p>
          <a:r>
            <a:rPr lang="en-US"/>
            <a:t>Increasing support for the correctional MH workforce</a:t>
          </a:r>
        </a:p>
      </dgm:t>
    </dgm:pt>
    <dgm:pt modelId="{DF8DFD5E-884F-4169-BD3A-513C60A30358}" type="parTrans" cxnId="{5F583D86-7194-40E7-BEBE-71499B5334AD}">
      <dgm:prSet/>
      <dgm:spPr/>
      <dgm:t>
        <a:bodyPr/>
        <a:lstStyle/>
        <a:p>
          <a:endParaRPr lang="en-US"/>
        </a:p>
      </dgm:t>
    </dgm:pt>
    <dgm:pt modelId="{4C83AEED-4EF1-4F21-82A0-4FDCE002CFB7}" type="sibTrans" cxnId="{5F583D86-7194-40E7-BEBE-71499B5334AD}">
      <dgm:prSet phldrT="4" phldr="0"/>
      <dgm:spPr/>
      <dgm:t>
        <a:bodyPr/>
        <a:lstStyle/>
        <a:p>
          <a:r>
            <a:rPr lang="en-US"/>
            <a:t>4</a:t>
          </a:r>
        </a:p>
      </dgm:t>
    </dgm:pt>
    <dgm:pt modelId="{FFE9E3D8-2BBC-8349-9CD6-FE7B00FF07DF}" type="pres">
      <dgm:prSet presAssocID="{504F39C7-3BAC-4063-84ED-C8EB6BDC7B10}" presName="Name0" presStyleCnt="0">
        <dgm:presLayoutVars>
          <dgm:animLvl val="lvl"/>
          <dgm:resizeHandles val="exact"/>
        </dgm:presLayoutVars>
      </dgm:prSet>
      <dgm:spPr/>
    </dgm:pt>
    <dgm:pt modelId="{9A53FF3B-A4CE-F749-AB37-5A4ABE3B44E5}" type="pres">
      <dgm:prSet presAssocID="{7F84DB8C-957A-4C3D-8AD5-B571C3D60968}" presName="compositeNode" presStyleCnt="0">
        <dgm:presLayoutVars>
          <dgm:bulletEnabled val="1"/>
        </dgm:presLayoutVars>
      </dgm:prSet>
      <dgm:spPr/>
    </dgm:pt>
    <dgm:pt modelId="{C9D17C32-43CC-3B48-B09E-901C020CFB73}" type="pres">
      <dgm:prSet presAssocID="{7F84DB8C-957A-4C3D-8AD5-B571C3D60968}" presName="bgRect" presStyleLbl="bgAccFollowNode1" presStyleIdx="0" presStyleCnt="4"/>
      <dgm:spPr/>
    </dgm:pt>
    <dgm:pt modelId="{38EF344A-8B65-B64E-984F-37DBA8A155C5}" type="pres">
      <dgm:prSet presAssocID="{9EE27971-230E-4B5B-BBAE-B95A85C06AFC}" presName="sibTransNodeCircle" presStyleLbl="alignNode1" presStyleIdx="0" presStyleCnt="8">
        <dgm:presLayoutVars>
          <dgm:chMax val="0"/>
          <dgm:bulletEnabled/>
        </dgm:presLayoutVars>
      </dgm:prSet>
      <dgm:spPr/>
    </dgm:pt>
    <dgm:pt modelId="{B167E69D-9717-954F-A04B-14F5FDC1BC78}" type="pres">
      <dgm:prSet presAssocID="{7F84DB8C-957A-4C3D-8AD5-B571C3D60968}" presName="bottomLine" presStyleLbl="alignNode1" presStyleIdx="1" presStyleCnt="8">
        <dgm:presLayoutVars/>
      </dgm:prSet>
      <dgm:spPr/>
    </dgm:pt>
    <dgm:pt modelId="{97957D87-E93B-A14A-9ABF-E60D1B3053AD}" type="pres">
      <dgm:prSet presAssocID="{7F84DB8C-957A-4C3D-8AD5-B571C3D60968}" presName="nodeText" presStyleLbl="bgAccFollowNode1" presStyleIdx="0" presStyleCnt="4">
        <dgm:presLayoutVars>
          <dgm:bulletEnabled val="1"/>
        </dgm:presLayoutVars>
      </dgm:prSet>
      <dgm:spPr/>
    </dgm:pt>
    <dgm:pt modelId="{1841969C-B1D9-CF4F-A2FD-0D4A79CD3216}" type="pres">
      <dgm:prSet presAssocID="{9EE27971-230E-4B5B-BBAE-B95A85C06AFC}" presName="sibTrans" presStyleCnt="0"/>
      <dgm:spPr/>
    </dgm:pt>
    <dgm:pt modelId="{F80D7A61-7B1F-C440-8E65-1430856DD1CD}" type="pres">
      <dgm:prSet presAssocID="{E0DF300C-6014-4CB5-AF95-1B1BDDC17E75}" presName="compositeNode" presStyleCnt="0">
        <dgm:presLayoutVars>
          <dgm:bulletEnabled val="1"/>
        </dgm:presLayoutVars>
      </dgm:prSet>
      <dgm:spPr/>
    </dgm:pt>
    <dgm:pt modelId="{F69CF399-A404-7E47-A216-229C12F1EF61}" type="pres">
      <dgm:prSet presAssocID="{E0DF300C-6014-4CB5-AF95-1B1BDDC17E75}" presName="bgRect" presStyleLbl="bgAccFollowNode1" presStyleIdx="1" presStyleCnt="4"/>
      <dgm:spPr/>
    </dgm:pt>
    <dgm:pt modelId="{A9CBBEF8-CB31-CE46-9681-CAF0F87CCBFC}" type="pres">
      <dgm:prSet presAssocID="{1D2B56CD-C478-4FF2-8C91-03BD9B7CF532}" presName="sibTransNodeCircle" presStyleLbl="alignNode1" presStyleIdx="2" presStyleCnt="8">
        <dgm:presLayoutVars>
          <dgm:chMax val="0"/>
          <dgm:bulletEnabled/>
        </dgm:presLayoutVars>
      </dgm:prSet>
      <dgm:spPr/>
    </dgm:pt>
    <dgm:pt modelId="{6527AAAA-67E9-654F-862A-CEED20FDBC84}" type="pres">
      <dgm:prSet presAssocID="{E0DF300C-6014-4CB5-AF95-1B1BDDC17E75}" presName="bottomLine" presStyleLbl="alignNode1" presStyleIdx="3" presStyleCnt="8">
        <dgm:presLayoutVars/>
      </dgm:prSet>
      <dgm:spPr/>
    </dgm:pt>
    <dgm:pt modelId="{D19558E6-1103-7348-AE26-92722C2F6775}" type="pres">
      <dgm:prSet presAssocID="{E0DF300C-6014-4CB5-AF95-1B1BDDC17E75}" presName="nodeText" presStyleLbl="bgAccFollowNode1" presStyleIdx="1" presStyleCnt="4">
        <dgm:presLayoutVars>
          <dgm:bulletEnabled val="1"/>
        </dgm:presLayoutVars>
      </dgm:prSet>
      <dgm:spPr/>
    </dgm:pt>
    <dgm:pt modelId="{70C04E0B-635D-E347-9C11-785021BDFCC6}" type="pres">
      <dgm:prSet presAssocID="{1D2B56CD-C478-4FF2-8C91-03BD9B7CF532}" presName="sibTrans" presStyleCnt="0"/>
      <dgm:spPr/>
    </dgm:pt>
    <dgm:pt modelId="{607A2E4F-3A4D-9942-8F45-2540774BE578}" type="pres">
      <dgm:prSet presAssocID="{B3995699-5CB1-4B5B-91FE-E727C2613D21}" presName="compositeNode" presStyleCnt="0">
        <dgm:presLayoutVars>
          <dgm:bulletEnabled val="1"/>
        </dgm:presLayoutVars>
      </dgm:prSet>
      <dgm:spPr/>
    </dgm:pt>
    <dgm:pt modelId="{E81C66AD-1E53-934B-B4B1-5D032F73B344}" type="pres">
      <dgm:prSet presAssocID="{B3995699-5CB1-4B5B-91FE-E727C2613D21}" presName="bgRect" presStyleLbl="bgAccFollowNode1" presStyleIdx="2" presStyleCnt="4"/>
      <dgm:spPr/>
    </dgm:pt>
    <dgm:pt modelId="{FF0F1115-8134-EF49-8AC3-748A62CE3A44}" type="pres">
      <dgm:prSet presAssocID="{E5C90530-BE3C-4A2F-AEFE-5040A411243D}" presName="sibTransNodeCircle" presStyleLbl="alignNode1" presStyleIdx="4" presStyleCnt="8">
        <dgm:presLayoutVars>
          <dgm:chMax val="0"/>
          <dgm:bulletEnabled/>
        </dgm:presLayoutVars>
      </dgm:prSet>
      <dgm:spPr/>
    </dgm:pt>
    <dgm:pt modelId="{07001D33-CDFC-FA48-ADCD-504F9DC39B2D}" type="pres">
      <dgm:prSet presAssocID="{B3995699-5CB1-4B5B-91FE-E727C2613D21}" presName="bottomLine" presStyleLbl="alignNode1" presStyleIdx="5" presStyleCnt="8">
        <dgm:presLayoutVars/>
      </dgm:prSet>
      <dgm:spPr/>
    </dgm:pt>
    <dgm:pt modelId="{80A16676-D9A3-194D-BF0D-189268C1C53C}" type="pres">
      <dgm:prSet presAssocID="{B3995699-5CB1-4B5B-91FE-E727C2613D21}" presName="nodeText" presStyleLbl="bgAccFollowNode1" presStyleIdx="2" presStyleCnt="4">
        <dgm:presLayoutVars>
          <dgm:bulletEnabled val="1"/>
        </dgm:presLayoutVars>
      </dgm:prSet>
      <dgm:spPr/>
    </dgm:pt>
    <dgm:pt modelId="{AD7680CD-6A81-A340-BF46-D48B4E776F7A}" type="pres">
      <dgm:prSet presAssocID="{E5C90530-BE3C-4A2F-AEFE-5040A411243D}" presName="sibTrans" presStyleCnt="0"/>
      <dgm:spPr/>
    </dgm:pt>
    <dgm:pt modelId="{E80B1E7F-4FE7-DB43-903D-2D441C3CB45C}" type="pres">
      <dgm:prSet presAssocID="{F518D758-FFD5-4BA3-BE45-5AF2DDFF5F50}" presName="compositeNode" presStyleCnt="0">
        <dgm:presLayoutVars>
          <dgm:bulletEnabled val="1"/>
        </dgm:presLayoutVars>
      </dgm:prSet>
      <dgm:spPr/>
    </dgm:pt>
    <dgm:pt modelId="{85723E91-3527-E149-AC89-7575A02A1FFC}" type="pres">
      <dgm:prSet presAssocID="{F518D758-FFD5-4BA3-BE45-5AF2DDFF5F50}" presName="bgRect" presStyleLbl="bgAccFollowNode1" presStyleIdx="3" presStyleCnt="4"/>
      <dgm:spPr/>
    </dgm:pt>
    <dgm:pt modelId="{16D7A3F1-4960-D246-B20A-290503ECB71C}" type="pres">
      <dgm:prSet presAssocID="{4C83AEED-4EF1-4F21-82A0-4FDCE002CFB7}" presName="sibTransNodeCircle" presStyleLbl="alignNode1" presStyleIdx="6" presStyleCnt="8">
        <dgm:presLayoutVars>
          <dgm:chMax val="0"/>
          <dgm:bulletEnabled/>
        </dgm:presLayoutVars>
      </dgm:prSet>
      <dgm:spPr/>
    </dgm:pt>
    <dgm:pt modelId="{DD0480A0-9871-D147-BBE9-41A0615972F1}" type="pres">
      <dgm:prSet presAssocID="{F518D758-FFD5-4BA3-BE45-5AF2DDFF5F50}" presName="bottomLine" presStyleLbl="alignNode1" presStyleIdx="7" presStyleCnt="8">
        <dgm:presLayoutVars/>
      </dgm:prSet>
      <dgm:spPr/>
    </dgm:pt>
    <dgm:pt modelId="{96ECCE93-22F5-DB46-832B-1660638A557D}" type="pres">
      <dgm:prSet presAssocID="{F518D758-FFD5-4BA3-BE45-5AF2DDFF5F50}" presName="nodeText" presStyleLbl="bgAccFollowNode1" presStyleIdx="3" presStyleCnt="4">
        <dgm:presLayoutVars>
          <dgm:bulletEnabled val="1"/>
        </dgm:presLayoutVars>
      </dgm:prSet>
      <dgm:spPr/>
    </dgm:pt>
  </dgm:ptLst>
  <dgm:cxnLst>
    <dgm:cxn modelId="{E4164E1C-0268-D04C-BB35-41890FF26E64}" type="presOf" srcId="{E5C90530-BE3C-4A2F-AEFE-5040A411243D}" destId="{FF0F1115-8134-EF49-8AC3-748A62CE3A44}" srcOrd="0" destOrd="0" presId="urn:microsoft.com/office/officeart/2016/7/layout/BasicLinearProcessNumbered"/>
    <dgm:cxn modelId="{5CD6AD1F-87CD-7E46-A69F-6B77EDC7B638}" type="presOf" srcId="{F518D758-FFD5-4BA3-BE45-5AF2DDFF5F50}" destId="{85723E91-3527-E149-AC89-7575A02A1FFC}" srcOrd="0" destOrd="0" presId="urn:microsoft.com/office/officeart/2016/7/layout/BasicLinearProcessNumbered"/>
    <dgm:cxn modelId="{A7092327-6C09-E143-84EE-3000890D9F53}" type="presOf" srcId="{E0DF300C-6014-4CB5-AF95-1B1BDDC17E75}" destId="{F69CF399-A404-7E47-A216-229C12F1EF61}" srcOrd="0" destOrd="0" presId="urn:microsoft.com/office/officeart/2016/7/layout/BasicLinearProcessNumbered"/>
    <dgm:cxn modelId="{026B4B3E-8911-4F94-B818-50DC7C378024}" srcId="{504F39C7-3BAC-4063-84ED-C8EB6BDC7B10}" destId="{E0DF300C-6014-4CB5-AF95-1B1BDDC17E75}" srcOrd="1" destOrd="0" parTransId="{F4A62327-FB75-43AB-8215-5A6FF84677D2}" sibTransId="{1D2B56CD-C478-4FF2-8C91-03BD9B7CF532}"/>
    <dgm:cxn modelId="{C7CF885D-482C-7A49-A425-BD7271ACFBA4}" type="presOf" srcId="{7F84DB8C-957A-4C3D-8AD5-B571C3D60968}" destId="{C9D17C32-43CC-3B48-B09E-901C020CFB73}" srcOrd="0" destOrd="0" presId="urn:microsoft.com/office/officeart/2016/7/layout/BasicLinearProcessNumbered"/>
    <dgm:cxn modelId="{15AF0F61-59F0-0F4A-8801-EAA82289D5A6}" type="presOf" srcId="{4C83AEED-4EF1-4F21-82A0-4FDCE002CFB7}" destId="{16D7A3F1-4960-D246-B20A-290503ECB71C}" srcOrd="0" destOrd="0" presId="urn:microsoft.com/office/officeart/2016/7/layout/BasicLinearProcessNumbered"/>
    <dgm:cxn modelId="{3C793341-570B-4AA4-A685-07615F79BEDB}" srcId="{504F39C7-3BAC-4063-84ED-C8EB6BDC7B10}" destId="{B3995699-5CB1-4B5B-91FE-E727C2613D21}" srcOrd="2" destOrd="0" parTransId="{6C2E8D60-3591-45E8-BFD5-F55BF3FBCB67}" sibTransId="{E5C90530-BE3C-4A2F-AEFE-5040A411243D}"/>
    <dgm:cxn modelId="{6348C062-389B-964D-8FB4-F7AC8F04A96B}" type="presOf" srcId="{B3995699-5CB1-4B5B-91FE-E727C2613D21}" destId="{E81C66AD-1E53-934B-B4B1-5D032F73B344}" srcOrd="0" destOrd="0" presId="urn:microsoft.com/office/officeart/2016/7/layout/BasicLinearProcessNumbered"/>
    <dgm:cxn modelId="{18F25363-7021-7841-AF04-5E4FBE68ECF3}" type="presOf" srcId="{B3995699-5CB1-4B5B-91FE-E727C2613D21}" destId="{80A16676-D9A3-194D-BF0D-189268C1C53C}" srcOrd="1" destOrd="0" presId="urn:microsoft.com/office/officeart/2016/7/layout/BasicLinearProcessNumbered"/>
    <dgm:cxn modelId="{3A8E6864-0074-0047-9EA3-200977195631}" type="presOf" srcId="{E0DF300C-6014-4CB5-AF95-1B1BDDC17E75}" destId="{D19558E6-1103-7348-AE26-92722C2F6775}" srcOrd="1" destOrd="0" presId="urn:microsoft.com/office/officeart/2016/7/layout/BasicLinearProcessNumbered"/>
    <dgm:cxn modelId="{03C59F6A-BF86-0C49-9E49-AD561D9F02DA}" type="presOf" srcId="{504F39C7-3BAC-4063-84ED-C8EB6BDC7B10}" destId="{FFE9E3D8-2BBC-8349-9CD6-FE7B00FF07DF}" srcOrd="0" destOrd="0" presId="urn:microsoft.com/office/officeart/2016/7/layout/BasicLinearProcessNumbered"/>
    <dgm:cxn modelId="{54936480-B4D7-43CC-997C-77063DF8CB0A}" srcId="{504F39C7-3BAC-4063-84ED-C8EB6BDC7B10}" destId="{7F84DB8C-957A-4C3D-8AD5-B571C3D60968}" srcOrd="0" destOrd="0" parTransId="{E63D7F5E-EBC1-483B-9A87-40B314727E91}" sibTransId="{9EE27971-230E-4B5B-BBAE-B95A85C06AFC}"/>
    <dgm:cxn modelId="{5F583D86-7194-40E7-BEBE-71499B5334AD}" srcId="{504F39C7-3BAC-4063-84ED-C8EB6BDC7B10}" destId="{F518D758-FFD5-4BA3-BE45-5AF2DDFF5F50}" srcOrd="3" destOrd="0" parTransId="{DF8DFD5E-884F-4169-BD3A-513C60A30358}" sibTransId="{4C83AEED-4EF1-4F21-82A0-4FDCE002CFB7}"/>
    <dgm:cxn modelId="{DD82599A-1B28-E541-95F0-500F89C73517}" type="presOf" srcId="{7F84DB8C-957A-4C3D-8AD5-B571C3D60968}" destId="{97957D87-E93B-A14A-9ABF-E60D1B3053AD}" srcOrd="1" destOrd="0" presId="urn:microsoft.com/office/officeart/2016/7/layout/BasicLinearProcessNumbered"/>
    <dgm:cxn modelId="{FCBF18B9-5DB3-414D-96F8-2A5A2D1D1A59}" type="presOf" srcId="{9EE27971-230E-4B5B-BBAE-B95A85C06AFC}" destId="{38EF344A-8B65-B64E-984F-37DBA8A155C5}" srcOrd="0" destOrd="0" presId="urn:microsoft.com/office/officeart/2016/7/layout/BasicLinearProcessNumbered"/>
    <dgm:cxn modelId="{6F5EB6CC-70CB-364B-82C7-BFEDCDF80D7A}" type="presOf" srcId="{1D2B56CD-C478-4FF2-8C91-03BD9B7CF532}" destId="{A9CBBEF8-CB31-CE46-9681-CAF0F87CCBFC}" srcOrd="0" destOrd="0" presId="urn:microsoft.com/office/officeart/2016/7/layout/BasicLinearProcessNumbered"/>
    <dgm:cxn modelId="{170B0DFD-6232-1A4D-BD8A-AE0A141A02E9}" type="presOf" srcId="{F518D758-FFD5-4BA3-BE45-5AF2DDFF5F50}" destId="{96ECCE93-22F5-DB46-832B-1660638A557D}" srcOrd="1" destOrd="0" presId="urn:microsoft.com/office/officeart/2016/7/layout/BasicLinearProcessNumbered"/>
    <dgm:cxn modelId="{8DB07FE1-BD1F-E642-9F26-5B72A27DB89B}" type="presParOf" srcId="{FFE9E3D8-2BBC-8349-9CD6-FE7B00FF07DF}" destId="{9A53FF3B-A4CE-F749-AB37-5A4ABE3B44E5}" srcOrd="0" destOrd="0" presId="urn:microsoft.com/office/officeart/2016/7/layout/BasicLinearProcessNumbered"/>
    <dgm:cxn modelId="{49ABD30A-54ED-0342-A8BE-3E33E39E6759}" type="presParOf" srcId="{9A53FF3B-A4CE-F749-AB37-5A4ABE3B44E5}" destId="{C9D17C32-43CC-3B48-B09E-901C020CFB73}" srcOrd="0" destOrd="0" presId="urn:microsoft.com/office/officeart/2016/7/layout/BasicLinearProcessNumbered"/>
    <dgm:cxn modelId="{04D10EB3-5CF6-1843-8BC1-9B3BE794DFC1}" type="presParOf" srcId="{9A53FF3B-A4CE-F749-AB37-5A4ABE3B44E5}" destId="{38EF344A-8B65-B64E-984F-37DBA8A155C5}" srcOrd="1" destOrd="0" presId="urn:microsoft.com/office/officeart/2016/7/layout/BasicLinearProcessNumbered"/>
    <dgm:cxn modelId="{A0DBC560-9FEB-E04A-B407-70388556283B}" type="presParOf" srcId="{9A53FF3B-A4CE-F749-AB37-5A4ABE3B44E5}" destId="{B167E69D-9717-954F-A04B-14F5FDC1BC78}" srcOrd="2" destOrd="0" presId="urn:microsoft.com/office/officeart/2016/7/layout/BasicLinearProcessNumbered"/>
    <dgm:cxn modelId="{857D9A56-E1C2-3B4A-BD40-6520F69ED67B}" type="presParOf" srcId="{9A53FF3B-A4CE-F749-AB37-5A4ABE3B44E5}" destId="{97957D87-E93B-A14A-9ABF-E60D1B3053AD}" srcOrd="3" destOrd="0" presId="urn:microsoft.com/office/officeart/2016/7/layout/BasicLinearProcessNumbered"/>
    <dgm:cxn modelId="{1023A264-F246-524F-9351-40AEA570B628}" type="presParOf" srcId="{FFE9E3D8-2BBC-8349-9CD6-FE7B00FF07DF}" destId="{1841969C-B1D9-CF4F-A2FD-0D4A79CD3216}" srcOrd="1" destOrd="0" presId="urn:microsoft.com/office/officeart/2016/7/layout/BasicLinearProcessNumbered"/>
    <dgm:cxn modelId="{FEABF5DC-8032-8B43-BA60-8377C410D94A}" type="presParOf" srcId="{FFE9E3D8-2BBC-8349-9CD6-FE7B00FF07DF}" destId="{F80D7A61-7B1F-C440-8E65-1430856DD1CD}" srcOrd="2" destOrd="0" presId="urn:microsoft.com/office/officeart/2016/7/layout/BasicLinearProcessNumbered"/>
    <dgm:cxn modelId="{405558B4-F044-FF43-9686-3624636087FA}" type="presParOf" srcId="{F80D7A61-7B1F-C440-8E65-1430856DD1CD}" destId="{F69CF399-A404-7E47-A216-229C12F1EF61}" srcOrd="0" destOrd="0" presId="urn:microsoft.com/office/officeart/2016/7/layout/BasicLinearProcessNumbered"/>
    <dgm:cxn modelId="{B6E88011-64D3-DE40-B038-DF033D7741E4}" type="presParOf" srcId="{F80D7A61-7B1F-C440-8E65-1430856DD1CD}" destId="{A9CBBEF8-CB31-CE46-9681-CAF0F87CCBFC}" srcOrd="1" destOrd="0" presId="urn:microsoft.com/office/officeart/2016/7/layout/BasicLinearProcessNumbered"/>
    <dgm:cxn modelId="{16A6C964-65A5-7E42-82CA-FA3F660FB4F6}" type="presParOf" srcId="{F80D7A61-7B1F-C440-8E65-1430856DD1CD}" destId="{6527AAAA-67E9-654F-862A-CEED20FDBC84}" srcOrd="2" destOrd="0" presId="urn:microsoft.com/office/officeart/2016/7/layout/BasicLinearProcessNumbered"/>
    <dgm:cxn modelId="{70003E4F-6C0F-BD4E-A59B-854427A4DB84}" type="presParOf" srcId="{F80D7A61-7B1F-C440-8E65-1430856DD1CD}" destId="{D19558E6-1103-7348-AE26-92722C2F6775}" srcOrd="3" destOrd="0" presId="urn:microsoft.com/office/officeart/2016/7/layout/BasicLinearProcessNumbered"/>
    <dgm:cxn modelId="{FD2B362E-2103-6745-B0F9-18130994CF4B}" type="presParOf" srcId="{FFE9E3D8-2BBC-8349-9CD6-FE7B00FF07DF}" destId="{70C04E0B-635D-E347-9C11-785021BDFCC6}" srcOrd="3" destOrd="0" presId="urn:microsoft.com/office/officeart/2016/7/layout/BasicLinearProcessNumbered"/>
    <dgm:cxn modelId="{D56A78FC-7213-E642-9707-90CC373F7FAA}" type="presParOf" srcId="{FFE9E3D8-2BBC-8349-9CD6-FE7B00FF07DF}" destId="{607A2E4F-3A4D-9942-8F45-2540774BE578}" srcOrd="4" destOrd="0" presId="urn:microsoft.com/office/officeart/2016/7/layout/BasicLinearProcessNumbered"/>
    <dgm:cxn modelId="{46B8CB29-7AAF-6D4B-92A5-4066B5645DAC}" type="presParOf" srcId="{607A2E4F-3A4D-9942-8F45-2540774BE578}" destId="{E81C66AD-1E53-934B-B4B1-5D032F73B344}" srcOrd="0" destOrd="0" presId="urn:microsoft.com/office/officeart/2016/7/layout/BasicLinearProcessNumbered"/>
    <dgm:cxn modelId="{F168565E-07BF-DB4C-AE5B-FFA226B8471B}" type="presParOf" srcId="{607A2E4F-3A4D-9942-8F45-2540774BE578}" destId="{FF0F1115-8134-EF49-8AC3-748A62CE3A44}" srcOrd="1" destOrd="0" presId="urn:microsoft.com/office/officeart/2016/7/layout/BasicLinearProcessNumbered"/>
    <dgm:cxn modelId="{946D7BC2-946D-7546-9308-96ADAB7A346E}" type="presParOf" srcId="{607A2E4F-3A4D-9942-8F45-2540774BE578}" destId="{07001D33-CDFC-FA48-ADCD-504F9DC39B2D}" srcOrd="2" destOrd="0" presId="urn:microsoft.com/office/officeart/2016/7/layout/BasicLinearProcessNumbered"/>
    <dgm:cxn modelId="{5EA6F136-4098-4E4F-91C9-20EE129534A4}" type="presParOf" srcId="{607A2E4F-3A4D-9942-8F45-2540774BE578}" destId="{80A16676-D9A3-194D-BF0D-189268C1C53C}" srcOrd="3" destOrd="0" presId="urn:microsoft.com/office/officeart/2016/7/layout/BasicLinearProcessNumbered"/>
    <dgm:cxn modelId="{3B44D6DE-EA8A-0146-9740-2D172D3630D7}" type="presParOf" srcId="{FFE9E3D8-2BBC-8349-9CD6-FE7B00FF07DF}" destId="{AD7680CD-6A81-A340-BF46-D48B4E776F7A}" srcOrd="5" destOrd="0" presId="urn:microsoft.com/office/officeart/2016/7/layout/BasicLinearProcessNumbered"/>
    <dgm:cxn modelId="{93F5C658-A086-B444-91CF-AA293DE1DBC2}" type="presParOf" srcId="{FFE9E3D8-2BBC-8349-9CD6-FE7B00FF07DF}" destId="{E80B1E7F-4FE7-DB43-903D-2D441C3CB45C}" srcOrd="6" destOrd="0" presId="urn:microsoft.com/office/officeart/2016/7/layout/BasicLinearProcessNumbered"/>
    <dgm:cxn modelId="{EAB69EE7-2AB5-A943-9EB4-00EB7345076A}" type="presParOf" srcId="{E80B1E7F-4FE7-DB43-903D-2D441C3CB45C}" destId="{85723E91-3527-E149-AC89-7575A02A1FFC}" srcOrd="0" destOrd="0" presId="urn:microsoft.com/office/officeart/2016/7/layout/BasicLinearProcessNumbered"/>
    <dgm:cxn modelId="{71E88D00-07B5-2646-939E-861FC7652A6A}" type="presParOf" srcId="{E80B1E7F-4FE7-DB43-903D-2D441C3CB45C}" destId="{16D7A3F1-4960-D246-B20A-290503ECB71C}" srcOrd="1" destOrd="0" presId="urn:microsoft.com/office/officeart/2016/7/layout/BasicLinearProcessNumbered"/>
    <dgm:cxn modelId="{9DF2B09D-1FD9-9C4F-B12D-36D26626DADB}" type="presParOf" srcId="{E80B1E7F-4FE7-DB43-903D-2D441C3CB45C}" destId="{DD0480A0-9871-D147-BBE9-41A0615972F1}" srcOrd="2" destOrd="0" presId="urn:microsoft.com/office/officeart/2016/7/layout/BasicLinearProcessNumbered"/>
    <dgm:cxn modelId="{F4AA5A69-F9F6-C24B-83C7-2D6C725D9CC0}" type="presParOf" srcId="{E80B1E7F-4FE7-DB43-903D-2D441C3CB45C}" destId="{96ECCE93-22F5-DB46-832B-1660638A557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7188A-0DF0-1E41-97A0-8DE0E07D630F}">
      <dsp:nvSpPr>
        <dsp:cNvPr id="0" name=""/>
        <dsp:cNvSpPr/>
      </dsp:nvSpPr>
      <dsp:spPr>
        <a:xfrm>
          <a:off x="0" y="2242"/>
          <a:ext cx="5906327" cy="38376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Introduction</a:t>
          </a:r>
        </a:p>
      </dsp:txBody>
      <dsp:txXfrm>
        <a:off x="18734" y="20976"/>
        <a:ext cx="5868859" cy="346292"/>
      </dsp:txXfrm>
    </dsp:sp>
    <dsp:sp modelId="{B752C900-B1C2-B847-A306-9AA3625512F3}">
      <dsp:nvSpPr>
        <dsp:cNvPr id="0" name=""/>
        <dsp:cNvSpPr/>
      </dsp:nvSpPr>
      <dsp:spPr>
        <a:xfrm>
          <a:off x="0" y="432082"/>
          <a:ext cx="5906327" cy="383760"/>
        </a:xfrm>
        <a:prstGeom prst="roundRect">
          <a:avLst/>
        </a:prstGeom>
        <a:solidFill>
          <a:schemeClr val="accent5">
            <a:hueOff val="78745"/>
            <a:satOff val="4229"/>
            <a:lumOff val="-152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Research</a:t>
          </a:r>
        </a:p>
      </dsp:txBody>
      <dsp:txXfrm>
        <a:off x="18734" y="450816"/>
        <a:ext cx="5868859" cy="346292"/>
      </dsp:txXfrm>
    </dsp:sp>
    <dsp:sp modelId="{ABA0612E-BDEB-2940-A9AA-50D89D8BC21F}">
      <dsp:nvSpPr>
        <dsp:cNvPr id="0" name=""/>
        <dsp:cNvSpPr/>
      </dsp:nvSpPr>
      <dsp:spPr>
        <a:xfrm>
          <a:off x="0" y="861922"/>
          <a:ext cx="5906327" cy="383760"/>
        </a:xfrm>
        <a:prstGeom prst="roundRect">
          <a:avLst/>
        </a:prstGeom>
        <a:solidFill>
          <a:schemeClr val="accent5">
            <a:hueOff val="157490"/>
            <a:satOff val="8458"/>
            <a:lumOff val="-305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Moral Injury Definitions</a:t>
          </a:r>
        </a:p>
      </dsp:txBody>
      <dsp:txXfrm>
        <a:off x="18734" y="880656"/>
        <a:ext cx="5868859" cy="346292"/>
      </dsp:txXfrm>
    </dsp:sp>
    <dsp:sp modelId="{784A0CD7-7415-0848-9022-54201289DBD0}">
      <dsp:nvSpPr>
        <dsp:cNvPr id="0" name=""/>
        <dsp:cNvSpPr/>
      </dsp:nvSpPr>
      <dsp:spPr>
        <a:xfrm>
          <a:off x="0" y="1291762"/>
          <a:ext cx="5906327" cy="383760"/>
        </a:xfrm>
        <a:prstGeom prst="roundRect">
          <a:avLst/>
        </a:prstGeom>
        <a:solidFill>
          <a:schemeClr val="accent5">
            <a:hueOff val="236235"/>
            <a:satOff val="12686"/>
            <a:lumOff val="-458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Moral Injury in Corrections</a:t>
          </a:r>
        </a:p>
      </dsp:txBody>
      <dsp:txXfrm>
        <a:off x="18734" y="1310496"/>
        <a:ext cx="5868859" cy="346292"/>
      </dsp:txXfrm>
    </dsp:sp>
    <dsp:sp modelId="{22E323E4-D874-3543-AA5F-FB5B417A234E}">
      <dsp:nvSpPr>
        <dsp:cNvPr id="0" name=""/>
        <dsp:cNvSpPr/>
      </dsp:nvSpPr>
      <dsp:spPr>
        <a:xfrm>
          <a:off x="0" y="1721602"/>
          <a:ext cx="5906327" cy="383760"/>
        </a:xfrm>
        <a:prstGeom prst="roundRect">
          <a:avLst/>
        </a:prstGeom>
        <a:solidFill>
          <a:schemeClr val="accent5">
            <a:hueOff val="314980"/>
            <a:satOff val="16915"/>
            <a:lumOff val="-611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Small Group Conversations</a:t>
          </a:r>
        </a:p>
      </dsp:txBody>
      <dsp:txXfrm>
        <a:off x="18734" y="1740336"/>
        <a:ext cx="5868859" cy="346292"/>
      </dsp:txXfrm>
    </dsp:sp>
    <dsp:sp modelId="{32F18433-E06D-0D45-B37F-563581E892C4}">
      <dsp:nvSpPr>
        <dsp:cNvPr id="0" name=""/>
        <dsp:cNvSpPr/>
      </dsp:nvSpPr>
      <dsp:spPr>
        <a:xfrm>
          <a:off x="0" y="2151442"/>
          <a:ext cx="5906327" cy="383760"/>
        </a:xfrm>
        <a:prstGeom prst="roundRect">
          <a:avLst/>
        </a:prstGeom>
        <a:solidFill>
          <a:schemeClr val="accent5">
            <a:hueOff val="393725"/>
            <a:satOff val="21144"/>
            <a:lumOff val="-764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Study Findings</a:t>
          </a:r>
        </a:p>
      </dsp:txBody>
      <dsp:txXfrm>
        <a:off x="18734" y="2170176"/>
        <a:ext cx="5868859" cy="346292"/>
      </dsp:txXfrm>
    </dsp:sp>
    <dsp:sp modelId="{27112BE1-0FC3-C14B-BA53-41593C762AA7}">
      <dsp:nvSpPr>
        <dsp:cNvPr id="0" name=""/>
        <dsp:cNvSpPr/>
      </dsp:nvSpPr>
      <dsp:spPr>
        <a:xfrm>
          <a:off x="0" y="2581282"/>
          <a:ext cx="5906327" cy="383760"/>
        </a:xfrm>
        <a:prstGeom prst="roundRect">
          <a:avLst/>
        </a:prstGeom>
        <a:solidFill>
          <a:schemeClr val="accent5">
            <a:hueOff val="472470"/>
            <a:satOff val="25373"/>
            <a:lumOff val="-91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Mitigating MI</a:t>
          </a:r>
        </a:p>
      </dsp:txBody>
      <dsp:txXfrm>
        <a:off x="18734" y="2600016"/>
        <a:ext cx="5868859" cy="346292"/>
      </dsp:txXfrm>
    </dsp:sp>
    <dsp:sp modelId="{A3A8A712-D4A2-4E40-A6F2-0C20E5D71A60}">
      <dsp:nvSpPr>
        <dsp:cNvPr id="0" name=""/>
        <dsp:cNvSpPr/>
      </dsp:nvSpPr>
      <dsp:spPr>
        <a:xfrm>
          <a:off x="0" y="3011122"/>
          <a:ext cx="5906327" cy="383760"/>
        </a:xfrm>
        <a:prstGeom prst="roundRect">
          <a:avLst/>
        </a:prstGeom>
        <a:solidFill>
          <a:schemeClr val="accent5">
            <a:hueOff val="551215"/>
            <a:satOff val="29602"/>
            <a:lumOff val="-10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Areas for Future Research</a:t>
          </a:r>
        </a:p>
      </dsp:txBody>
      <dsp:txXfrm>
        <a:off x="18734" y="3029856"/>
        <a:ext cx="5868859" cy="346292"/>
      </dsp:txXfrm>
    </dsp:sp>
    <dsp:sp modelId="{86E65224-161D-2949-8F40-82295E92BF9F}">
      <dsp:nvSpPr>
        <dsp:cNvPr id="0" name=""/>
        <dsp:cNvSpPr/>
      </dsp:nvSpPr>
      <dsp:spPr>
        <a:xfrm>
          <a:off x="0" y="3440962"/>
          <a:ext cx="5906327" cy="383760"/>
        </a:xfrm>
        <a:prstGeom prst="roundRect">
          <a:avLst/>
        </a:prstGeom>
        <a:solidFill>
          <a:schemeClr val="accent5">
            <a:hueOff val="629960"/>
            <a:satOff val="33830"/>
            <a:lumOff val="-12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Resources</a:t>
          </a:r>
        </a:p>
      </dsp:txBody>
      <dsp:txXfrm>
        <a:off x="18734" y="3459696"/>
        <a:ext cx="5868859" cy="346292"/>
      </dsp:txXfrm>
    </dsp:sp>
    <dsp:sp modelId="{341C96DE-6AB5-9040-8EB4-6B28131E3233}">
      <dsp:nvSpPr>
        <dsp:cNvPr id="0" name=""/>
        <dsp:cNvSpPr/>
      </dsp:nvSpPr>
      <dsp:spPr>
        <a:xfrm>
          <a:off x="0" y="3870802"/>
          <a:ext cx="5906327" cy="383760"/>
        </a:xfrm>
        <a:prstGeom prst="roundRect">
          <a:avLst/>
        </a:prstGeom>
        <a:solidFill>
          <a:schemeClr val="accent5">
            <a:hueOff val="708705"/>
            <a:satOff val="38059"/>
            <a:lumOff val="-1376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Q&amp;A</a:t>
          </a:r>
        </a:p>
      </dsp:txBody>
      <dsp:txXfrm>
        <a:off x="18734" y="3889536"/>
        <a:ext cx="5868859" cy="346292"/>
      </dsp:txXfrm>
    </dsp:sp>
    <dsp:sp modelId="{C42A33E0-9FAA-5040-9AB2-0B69C7201E58}">
      <dsp:nvSpPr>
        <dsp:cNvPr id="0" name=""/>
        <dsp:cNvSpPr/>
      </dsp:nvSpPr>
      <dsp:spPr>
        <a:xfrm>
          <a:off x="0" y="4300642"/>
          <a:ext cx="5906327" cy="383760"/>
        </a:xfrm>
        <a:prstGeom prst="roundRect">
          <a:avLst/>
        </a:prstGeom>
        <a:solidFill>
          <a:schemeClr val="accent5">
            <a:hueOff val="787450"/>
            <a:satOff val="42288"/>
            <a:lumOff val="-1529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Wrap Up</a:t>
          </a:r>
        </a:p>
      </dsp:txBody>
      <dsp:txXfrm>
        <a:off x="18734" y="4319376"/>
        <a:ext cx="5868859"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0EA05-62F6-0B4C-AE9E-DA4EF09D4854}">
      <dsp:nvSpPr>
        <dsp:cNvPr id="0" name=""/>
        <dsp:cNvSpPr/>
      </dsp:nvSpPr>
      <dsp:spPr>
        <a:xfrm>
          <a:off x="0" y="28635"/>
          <a:ext cx="5906327" cy="599625"/>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Burnout</a:t>
          </a:r>
        </a:p>
      </dsp:txBody>
      <dsp:txXfrm>
        <a:off x="29271" y="57906"/>
        <a:ext cx="5847785" cy="541083"/>
      </dsp:txXfrm>
    </dsp:sp>
    <dsp:sp modelId="{D92F3E6D-A6B3-9141-AD46-738B17973091}">
      <dsp:nvSpPr>
        <dsp:cNvPr id="0" name=""/>
        <dsp:cNvSpPr/>
      </dsp:nvSpPr>
      <dsp:spPr>
        <a:xfrm>
          <a:off x="0" y="700260"/>
          <a:ext cx="5906327" cy="599625"/>
        </a:xfrm>
        <a:prstGeom prst="roundRect">
          <a:avLst/>
        </a:prstGeom>
        <a:solidFill>
          <a:schemeClr val="accent5">
            <a:hueOff val="131242"/>
            <a:satOff val="7048"/>
            <a:lumOff val="-254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Trauma/Secondary Trauma</a:t>
          </a:r>
        </a:p>
      </dsp:txBody>
      <dsp:txXfrm>
        <a:off x="29271" y="729531"/>
        <a:ext cx="5847785" cy="541083"/>
      </dsp:txXfrm>
    </dsp:sp>
    <dsp:sp modelId="{75F1024C-A843-7C4C-BC03-CE4B2F9873E7}">
      <dsp:nvSpPr>
        <dsp:cNvPr id="0" name=""/>
        <dsp:cNvSpPr/>
      </dsp:nvSpPr>
      <dsp:spPr>
        <a:xfrm>
          <a:off x="0" y="1371885"/>
          <a:ext cx="5906327" cy="599625"/>
        </a:xfrm>
        <a:prstGeom prst="roundRect">
          <a:avLst/>
        </a:prstGeom>
        <a:solidFill>
          <a:schemeClr val="accent5">
            <a:hueOff val="262483"/>
            <a:satOff val="14096"/>
            <a:lumOff val="-509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Dehumanization</a:t>
          </a:r>
        </a:p>
      </dsp:txBody>
      <dsp:txXfrm>
        <a:off x="29271" y="1401156"/>
        <a:ext cx="5847785" cy="541083"/>
      </dsp:txXfrm>
    </dsp:sp>
    <dsp:sp modelId="{1B364111-8833-F345-984E-2C9A2A2F4E08}">
      <dsp:nvSpPr>
        <dsp:cNvPr id="0" name=""/>
        <dsp:cNvSpPr/>
      </dsp:nvSpPr>
      <dsp:spPr>
        <a:xfrm>
          <a:off x="0" y="2043510"/>
          <a:ext cx="5906327" cy="599625"/>
        </a:xfrm>
        <a:prstGeom prst="roundRect">
          <a:avLst/>
        </a:prstGeom>
        <a:solidFill>
          <a:schemeClr val="accent5">
            <a:hueOff val="393725"/>
            <a:satOff val="21144"/>
            <a:lumOff val="-764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Moral Disengagement</a:t>
          </a:r>
        </a:p>
      </dsp:txBody>
      <dsp:txXfrm>
        <a:off x="29271" y="2072781"/>
        <a:ext cx="5847785" cy="541083"/>
      </dsp:txXfrm>
    </dsp:sp>
    <dsp:sp modelId="{ADE9F248-0B86-964A-98A0-9A3A71EA668E}">
      <dsp:nvSpPr>
        <dsp:cNvPr id="0" name=""/>
        <dsp:cNvSpPr/>
      </dsp:nvSpPr>
      <dsp:spPr>
        <a:xfrm>
          <a:off x="0" y="2715135"/>
          <a:ext cx="5906327" cy="599625"/>
        </a:xfrm>
        <a:prstGeom prst="roundRect">
          <a:avLst/>
        </a:prstGeom>
        <a:solidFill>
          <a:schemeClr val="accent5">
            <a:hueOff val="524966"/>
            <a:satOff val="28192"/>
            <a:lumOff val="-10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Moral Injury</a:t>
          </a:r>
        </a:p>
      </dsp:txBody>
      <dsp:txXfrm>
        <a:off x="29271" y="2744406"/>
        <a:ext cx="5847785" cy="541083"/>
      </dsp:txXfrm>
    </dsp:sp>
    <dsp:sp modelId="{5B17169F-3B9A-9F47-BB45-42A18ED919C3}">
      <dsp:nvSpPr>
        <dsp:cNvPr id="0" name=""/>
        <dsp:cNvSpPr/>
      </dsp:nvSpPr>
      <dsp:spPr>
        <a:xfrm>
          <a:off x="0" y="3386760"/>
          <a:ext cx="5906327" cy="599625"/>
        </a:xfrm>
        <a:prstGeom prst="roundRect">
          <a:avLst/>
        </a:prstGeom>
        <a:solidFill>
          <a:schemeClr val="accent5">
            <a:hueOff val="656208"/>
            <a:satOff val="35240"/>
            <a:lumOff val="-1274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Corrections Fatigue</a:t>
          </a:r>
        </a:p>
      </dsp:txBody>
      <dsp:txXfrm>
        <a:off x="29271" y="3416031"/>
        <a:ext cx="5847785" cy="541083"/>
      </dsp:txXfrm>
    </dsp:sp>
    <dsp:sp modelId="{0BEBB355-E20C-ED4D-8F96-6432AB307F7E}">
      <dsp:nvSpPr>
        <dsp:cNvPr id="0" name=""/>
        <dsp:cNvSpPr/>
      </dsp:nvSpPr>
      <dsp:spPr>
        <a:xfrm>
          <a:off x="0" y="4058385"/>
          <a:ext cx="5906327" cy="599625"/>
        </a:xfrm>
        <a:prstGeom prst="roundRect">
          <a:avLst/>
        </a:prstGeom>
        <a:solidFill>
          <a:schemeClr val="accent5">
            <a:hueOff val="787450"/>
            <a:satOff val="42288"/>
            <a:lumOff val="-1529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Post-traumatic growth</a:t>
          </a:r>
        </a:p>
      </dsp:txBody>
      <dsp:txXfrm>
        <a:off x="29271" y="4087656"/>
        <a:ext cx="5847785"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2B69C-8870-455A-8B7F-67D8B76953CB}">
      <dsp:nvSpPr>
        <dsp:cNvPr id="0" name=""/>
        <dsp:cNvSpPr/>
      </dsp:nvSpPr>
      <dsp:spPr>
        <a:xfrm>
          <a:off x="0" y="572"/>
          <a:ext cx="5906327"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BF3D0-74E0-4A96-8156-F008BBB4793F}">
      <dsp:nvSpPr>
        <dsp:cNvPr id="0" name=""/>
        <dsp:cNvSpPr/>
      </dsp:nvSpPr>
      <dsp:spPr>
        <a:xfrm>
          <a:off x="404961" y="301782"/>
          <a:ext cx="736292" cy="736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3A092C-000D-411C-8425-2A05B3DEEC6B}">
      <dsp:nvSpPr>
        <dsp:cNvPr id="0" name=""/>
        <dsp:cNvSpPr/>
      </dsp:nvSpPr>
      <dsp:spPr>
        <a:xfrm>
          <a:off x="1546215" y="572"/>
          <a:ext cx="4360112"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111250">
            <a:lnSpc>
              <a:spcPct val="90000"/>
            </a:lnSpc>
            <a:spcBef>
              <a:spcPct val="0"/>
            </a:spcBef>
            <a:spcAft>
              <a:spcPct val="35000"/>
            </a:spcAft>
            <a:buNone/>
          </a:pPr>
          <a:r>
            <a:rPr lang="en-US" sz="2500" kern="1200"/>
            <a:t>“Burnout”</a:t>
          </a:r>
        </a:p>
      </dsp:txBody>
      <dsp:txXfrm>
        <a:off x="1546215" y="572"/>
        <a:ext cx="4360112" cy="1338714"/>
      </dsp:txXfrm>
    </dsp:sp>
    <dsp:sp modelId="{8C4941DF-A00C-4243-B5E0-44F80AE91C44}">
      <dsp:nvSpPr>
        <dsp:cNvPr id="0" name=""/>
        <dsp:cNvSpPr/>
      </dsp:nvSpPr>
      <dsp:spPr>
        <a:xfrm>
          <a:off x="0" y="1673965"/>
          <a:ext cx="5906327"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04918-1D78-4002-B0CB-37C5770D6502}">
      <dsp:nvSpPr>
        <dsp:cNvPr id="0" name=""/>
        <dsp:cNvSpPr/>
      </dsp:nvSpPr>
      <dsp:spPr>
        <a:xfrm>
          <a:off x="404961" y="1975176"/>
          <a:ext cx="736292" cy="736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09686A-D19B-44FF-B5E8-E8D20F4F7C1B}">
      <dsp:nvSpPr>
        <dsp:cNvPr id="0" name=""/>
        <dsp:cNvSpPr/>
      </dsp:nvSpPr>
      <dsp:spPr>
        <a:xfrm>
          <a:off x="1546215" y="1673965"/>
          <a:ext cx="4360112"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111250">
            <a:lnSpc>
              <a:spcPct val="90000"/>
            </a:lnSpc>
            <a:spcBef>
              <a:spcPct val="0"/>
            </a:spcBef>
            <a:spcAft>
              <a:spcPct val="35000"/>
            </a:spcAft>
            <a:buNone/>
          </a:pPr>
          <a:r>
            <a:rPr lang="en-US" sz="2500" kern="1200"/>
            <a:t>”Compassion Fatigue”</a:t>
          </a:r>
        </a:p>
      </dsp:txBody>
      <dsp:txXfrm>
        <a:off x="1546215" y="1673965"/>
        <a:ext cx="4360112" cy="1338714"/>
      </dsp:txXfrm>
    </dsp:sp>
    <dsp:sp modelId="{9861E7F9-A0E5-4BE4-B561-80D234E5BA7C}">
      <dsp:nvSpPr>
        <dsp:cNvPr id="0" name=""/>
        <dsp:cNvSpPr/>
      </dsp:nvSpPr>
      <dsp:spPr>
        <a:xfrm>
          <a:off x="0" y="3347358"/>
          <a:ext cx="5906327"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E88F1-0F1B-4A6C-BA04-F1DEA854222C}">
      <dsp:nvSpPr>
        <dsp:cNvPr id="0" name=""/>
        <dsp:cNvSpPr/>
      </dsp:nvSpPr>
      <dsp:spPr>
        <a:xfrm>
          <a:off x="404961" y="3648569"/>
          <a:ext cx="736292" cy="736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C6E984-984D-4983-B6AF-4CFC6120014A}">
      <dsp:nvSpPr>
        <dsp:cNvPr id="0" name=""/>
        <dsp:cNvSpPr/>
      </dsp:nvSpPr>
      <dsp:spPr>
        <a:xfrm>
          <a:off x="1546215" y="3347358"/>
          <a:ext cx="4360112"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111250">
            <a:lnSpc>
              <a:spcPct val="90000"/>
            </a:lnSpc>
            <a:spcBef>
              <a:spcPct val="0"/>
            </a:spcBef>
            <a:spcAft>
              <a:spcPct val="35000"/>
            </a:spcAft>
            <a:buNone/>
          </a:pPr>
          <a:r>
            <a:rPr lang="en-US" sz="2500" kern="1200"/>
            <a:t>“Trauma”</a:t>
          </a:r>
        </a:p>
      </dsp:txBody>
      <dsp:txXfrm>
        <a:off x="1546215" y="3347358"/>
        <a:ext cx="4360112" cy="1338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36AD1-A115-8C4A-9003-7AE3C9896EE6}">
      <dsp:nvSpPr>
        <dsp:cNvPr id="0" name=""/>
        <dsp:cNvSpPr/>
      </dsp:nvSpPr>
      <dsp:spPr>
        <a:xfrm>
          <a:off x="3091" y="87978"/>
          <a:ext cx="2452910" cy="1471746"/>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Moral Justification</a:t>
          </a:r>
        </a:p>
      </dsp:txBody>
      <dsp:txXfrm>
        <a:off x="3091" y="87978"/>
        <a:ext cx="2452910" cy="1471746"/>
      </dsp:txXfrm>
    </dsp:sp>
    <dsp:sp modelId="{060672FD-EE35-094A-B781-D245A85DC312}">
      <dsp:nvSpPr>
        <dsp:cNvPr id="0" name=""/>
        <dsp:cNvSpPr/>
      </dsp:nvSpPr>
      <dsp:spPr>
        <a:xfrm>
          <a:off x="2701293" y="87978"/>
          <a:ext cx="2452910" cy="1471746"/>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Euphemistic Labeling</a:t>
          </a:r>
        </a:p>
      </dsp:txBody>
      <dsp:txXfrm>
        <a:off x="2701293" y="87978"/>
        <a:ext cx="2452910" cy="1471746"/>
      </dsp:txXfrm>
    </dsp:sp>
    <dsp:sp modelId="{DC3E4679-BD1A-8E46-9F86-A2BDC3C573CD}">
      <dsp:nvSpPr>
        <dsp:cNvPr id="0" name=""/>
        <dsp:cNvSpPr/>
      </dsp:nvSpPr>
      <dsp:spPr>
        <a:xfrm>
          <a:off x="5399495" y="87978"/>
          <a:ext cx="2452910" cy="1471746"/>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Advantageous Comparison</a:t>
          </a:r>
        </a:p>
      </dsp:txBody>
      <dsp:txXfrm>
        <a:off x="5399495" y="87978"/>
        <a:ext cx="2452910" cy="1471746"/>
      </dsp:txXfrm>
    </dsp:sp>
    <dsp:sp modelId="{10BF9DC3-AC73-2A4D-AD82-11719576B44F}">
      <dsp:nvSpPr>
        <dsp:cNvPr id="0" name=""/>
        <dsp:cNvSpPr/>
      </dsp:nvSpPr>
      <dsp:spPr>
        <a:xfrm>
          <a:off x="8097697" y="87978"/>
          <a:ext cx="2452910" cy="1471746"/>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Displacement of Responsibility</a:t>
          </a:r>
        </a:p>
      </dsp:txBody>
      <dsp:txXfrm>
        <a:off x="8097697" y="87978"/>
        <a:ext cx="2452910" cy="1471746"/>
      </dsp:txXfrm>
    </dsp:sp>
    <dsp:sp modelId="{D0C7F0FD-8C32-A04C-AF34-A15ED48AE98E}">
      <dsp:nvSpPr>
        <dsp:cNvPr id="0" name=""/>
        <dsp:cNvSpPr/>
      </dsp:nvSpPr>
      <dsp:spPr>
        <a:xfrm>
          <a:off x="1352192" y="1805016"/>
          <a:ext cx="2452910" cy="1471746"/>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Diffusion of Responsibility</a:t>
          </a:r>
        </a:p>
      </dsp:txBody>
      <dsp:txXfrm>
        <a:off x="1352192" y="1805016"/>
        <a:ext cx="2452910" cy="1471746"/>
      </dsp:txXfrm>
    </dsp:sp>
    <dsp:sp modelId="{6E6E5C5A-C6E9-C94D-AB25-744D1E931E43}">
      <dsp:nvSpPr>
        <dsp:cNvPr id="0" name=""/>
        <dsp:cNvSpPr/>
      </dsp:nvSpPr>
      <dsp:spPr>
        <a:xfrm>
          <a:off x="4050394" y="1805016"/>
          <a:ext cx="2452910" cy="1471746"/>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Disregard/Distortion of Consequences</a:t>
          </a:r>
        </a:p>
      </dsp:txBody>
      <dsp:txXfrm>
        <a:off x="4050394" y="1805016"/>
        <a:ext cx="2452910" cy="1471746"/>
      </dsp:txXfrm>
    </dsp:sp>
    <dsp:sp modelId="{8F76B1E1-EEDC-1F4F-868E-B1D54C7CE843}">
      <dsp:nvSpPr>
        <dsp:cNvPr id="0" name=""/>
        <dsp:cNvSpPr/>
      </dsp:nvSpPr>
      <dsp:spPr>
        <a:xfrm>
          <a:off x="6748596" y="1805016"/>
          <a:ext cx="2452910" cy="1471746"/>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Dehumanization</a:t>
          </a:r>
        </a:p>
      </dsp:txBody>
      <dsp:txXfrm>
        <a:off x="6748596" y="1805016"/>
        <a:ext cx="2452910" cy="1471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8D3E5-BAA0-5840-93BD-70BBF60700D2}">
      <dsp:nvSpPr>
        <dsp:cNvPr id="0" name=""/>
        <dsp:cNvSpPr/>
      </dsp:nvSpPr>
      <dsp:spPr>
        <a:xfrm>
          <a:off x="0" y="361062"/>
          <a:ext cx="6639183" cy="75582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Did you see anything that you would consider morally wrong?</a:t>
          </a:r>
        </a:p>
      </dsp:txBody>
      <dsp:txXfrm>
        <a:off x="36896" y="397958"/>
        <a:ext cx="6565391" cy="682028"/>
      </dsp:txXfrm>
    </dsp:sp>
    <dsp:sp modelId="{1776ADAF-D870-B241-9A84-3B20586D04F3}">
      <dsp:nvSpPr>
        <dsp:cNvPr id="0" name=""/>
        <dsp:cNvSpPr/>
      </dsp:nvSpPr>
      <dsp:spPr>
        <a:xfrm>
          <a:off x="0" y="1171602"/>
          <a:ext cx="6639183" cy="755820"/>
        </a:xfrm>
        <a:prstGeom prst="roundRect">
          <a:avLst/>
        </a:prstGeom>
        <a:solidFill>
          <a:schemeClr val="accent5">
            <a:hueOff val="157490"/>
            <a:satOff val="8458"/>
            <a:lumOff val="-305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Are you ever troubled by having witnessed others’ immoral acts?</a:t>
          </a:r>
        </a:p>
      </dsp:txBody>
      <dsp:txXfrm>
        <a:off x="36896" y="1208498"/>
        <a:ext cx="6565391" cy="682028"/>
      </dsp:txXfrm>
    </dsp:sp>
    <dsp:sp modelId="{8EFEA5B3-F564-6C4C-9610-9FA2907D2AEA}">
      <dsp:nvSpPr>
        <dsp:cNvPr id="0" name=""/>
        <dsp:cNvSpPr/>
      </dsp:nvSpPr>
      <dsp:spPr>
        <a:xfrm>
          <a:off x="0" y="1982142"/>
          <a:ext cx="6639183" cy="755820"/>
        </a:xfrm>
        <a:prstGeom prst="roundRect">
          <a:avLst/>
        </a:prstGeom>
        <a:solidFill>
          <a:schemeClr val="accent5">
            <a:hueOff val="314980"/>
            <a:satOff val="16915"/>
            <a:lumOff val="-611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Did you have act in wants that violated your own moral code or values?</a:t>
          </a:r>
        </a:p>
      </dsp:txBody>
      <dsp:txXfrm>
        <a:off x="36896" y="2019038"/>
        <a:ext cx="6565391" cy="682028"/>
      </dsp:txXfrm>
    </dsp:sp>
    <dsp:sp modelId="{6F77BBB0-1EFF-5145-AC70-5368D7728E35}">
      <dsp:nvSpPr>
        <dsp:cNvPr id="0" name=""/>
        <dsp:cNvSpPr/>
      </dsp:nvSpPr>
      <dsp:spPr>
        <a:xfrm>
          <a:off x="0" y="2792682"/>
          <a:ext cx="6639183" cy="755820"/>
        </a:xfrm>
        <a:prstGeom prst="roundRect">
          <a:avLst/>
        </a:prstGeom>
        <a:solidFill>
          <a:schemeClr val="accent5">
            <a:hueOff val="472470"/>
            <a:satOff val="25373"/>
            <a:lumOff val="-91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Have you ever violated your own morals by failing to do someone that you felt you should have done?</a:t>
          </a:r>
        </a:p>
      </dsp:txBody>
      <dsp:txXfrm>
        <a:off x="36896" y="2829578"/>
        <a:ext cx="6565391" cy="682028"/>
      </dsp:txXfrm>
    </dsp:sp>
    <dsp:sp modelId="{49F6E32F-E538-3248-AC45-B044C5AB9439}">
      <dsp:nvSpPr>
        <dsp:cNvPr id="0" name=""/>
        <dsp:cNvSpPr/>
      </dsp:nvSpPr>
      <dsp:spPr>
        <a:xfrm>
          <a:off x="0" y="3603222"/>
          <a:ext cx="6639183" cy="755820"/>
        </a:xfrm>
        <a:prstGeom prst="roundRect">
          <a:avLst/>
        </a:prstGeom>
        <a:solidFill>
          <a:schemeClr val="accent5">
            <a:hueOff val="629960"/>
            <a:satOff val="33830"/>
            <a:lumOff val="-12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Have you ever felt betrayed by leaders who you once trusted?</a:t>
          </a:r>
        </a:p>
      </dsp:txBody>
      <dsp:txXfrm>
        <a:off x="36896" y="3640118"/>
        <a:ext cx="6565391" cy="682028"/>
      </dsp:txXfrm>
    </dsp:sp>
    <dsp:sp modelId="{706672B7-0E85-E349-BAE2-6C487C949F94}">
      <dsp:nvSpPr>
        <dsp:cNvPr id="0" name=""/>
        <dsp:cNvSpPr/>
      </dsp:nvSpPr>
      <dsp:spPr>
        <a:xfrm>
          <a:off x="0" y="4413762"/>
          <a:ext cx="6639183" cy="755820"/>
        </a:xfrm>
        <a:prstGeom prst="roundRect">
          <a:avLst/>
        </a:prstGeom>
        <a:solidFill>
          <a:schemeClr val="accent5">
            <a:hueOff val="787450"/>
            <a:satOff val="42288"/>
            <a:lumOff val="-1529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did you make sense of these events?</a:t>
          </a:r>
        </a:p>
      </dsp:txBody>
      <dsp:txXfrm>
        <a:off x="36896" y="4450658"/>
        <a:ext cx="6565391" cy="682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29D1-9915-6E4B-9A94-9AA0389BF595}">
      <dsp:nvSpPr>
        <dsp:cNvPr id="0" name=""/>
        <dsp:cNvSpPr/>
      </dsp:nvSpPr>
      <dsp:spPr>
        <a:xfrm>
          <a:off x="0" y="50361"/>
          <a:ext cx="5728344" cy="754777"/>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MIES:</a:t>
          </a:r>
          <a:r>
            <a:rPr lang="en-US" sz="1900" kern="1200"/>
            <a:t>Moral injury events scale</a:t>
          </a:r>
        </a:p>
      </dsp:txBody>
      <dsp:txXfrm>
        <a:off x="36845" y="87206"/>
        <a:ext cx="5654654" cy="681087"/>
      </dsp:txXfrm>
    </dsp:sp>
    <dsp:sp modelId="{377EC0CB-CFF2-574A-90F0-848A92804EBE}">
      <dsp:nvSpPr>
        <dsp:cNvPr id="0" name=""/>
        <dsp:cNvSpPr/>
      </dsp:nvSpPr>
      <dsp:spPr>
        <a:xfrm>
          <a:off x="0" y="859859"/>
          <a:ext cx="5728344" cy="754777"/>
        </a:xfrm>
        <a:prstGeom prst="roundRect">
          <a:avLst/>
        </a:prstGeom>
        <a:blipFill rotWithShape="1">
          <a:blip xmlns:r="http://schemas.openxmlformats.org/officeDocument/2006/relationships" r:embed="rId1">
            <a:duotone>
              <a:schemeClr val="accent5">
                <a:hueOff val="157490"/>
                <a:satOff val="8458"/>
                <a:lumOff val="-3059"/>
                <a:alphaOff val="0"/>
                <a:tint val="98000"/>
                <a:lumMod val="102000"/>
              </a:schemeClr>
              <a:schemeClr val="accent5">
                <a:hueOff val="157490"/>
                <a:satOff val="8458"/>
                <a:lumOff val="-3059"/>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MISS-M-LF:</a:t>
          </a:r>
          <a:r>
            <a:rPr lang="en-US" sz="1900" kern="1200"/>
            <a:t>Moral Injury Symptoms Scale-Military Long Form</a:t>
          </a:r>
        </a:p>
      </dsp:txBody>
      <dsp:txXfrm>
        <a:off x="36845" y="896704"/>
        <a:ext cx="5654654" cy="681087"/>
      </dsp:txXfrm>
    </dsp:sp>
    <dsp:sp modelId="{741568CF-98A4-E94C-ABD9-0E5AC28371C0}">
      <dsp:nvSpPr>
        <dsp:cNvPr id="0" name=""/>
        <dsp:cNvSpPr/>
      </dsp:nvSpPr>
      <dsp:spPr>
        <a:xfrm>
          <a:off x="0" y="1669357"/>
          <a:ext cx="5728344" cy="754777"/>
        </a:xfrm>
        <a:prstGeom prst="roundRect">
          <a:avLst/>
        </a:prstGeom>
        <a:blipFill rotWithShape="1">
          <a:blip xmlns:r="http://schemas.openxmlformats.org/officeDocument/2006/relationships" r:embed="rId1">
            <a:duotone>
              <a:schemeClr val="accent5">
                <a:hueOff val="314980"/>
                <a:satOff val="16915"/>
                <a:lumOff val="-6118"/>
                <a:alphaOff val="0"/>
                <a:tint val="98000"/>
                <a:lumMod val="102000"/>
              </a:schemeClr>
              <a:schemeClr val="accent5">
                <a:hueOff val="314980"/>
                <a:satOff val="16915"/>
                <a:lumOff val="-6118"/>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EMIS-M:</a:t>
          </a:r>
          <a:r>
            <a:rPr lang="en-US" sz="1900" kern="1200"/>
            <a:t>Expressions of Moral Injury Scale-Military version</a:t>
          </a:r>
        </a:p>
      </dsp:txBody>
      <dsp:txXfrm>
        <a:off x="36845" y="1706202"/>
        <a:ext cx="5654654" cy="681087"/>
      </dsp:txXfrm>
    </dsp:sp>
    <dsp:sp modelId="{1C809045-142D-2743-B020-22C468E732A8}">
      <dsp:nvSpPr>
        <dsp:cNvPr id="0" name=""/>
        <dsp:cNvSpPr/>
      </dsp:nvSpPr>
      <dsp:spPr>
        <a:xfrm>
          <a:off x="0" y="2478854"/>
          <a:ext cx="5728344" cy="754777"/>
        </a:xfrm>
        <a:prstGeom prst="roundRect">
          <a:avLst/>
        </a:prstGeom>
        <a:blipFill rotWithShape="1">
          <a:blip xmlns:r="http://schemas.openxmlformats.org/officeDocument/2006/relationships" r:embed="rId1">
            <a:duotone>
              <a:schemeClr val="accent5">
                <a:hueOff val="472470"/>
                <a:satOff val="25373"/>
                <a:lumOff val="-9176"/>
                <a:alphaOff val="0"/>
                <a:tint val="98000"/>
                <a:lumMod val="102000"/>
              </a:schemeClr>
              <a:schemeClr val="accent5">
                <a:hueOff val="472470"/>
                <a:satOff val="25373"/>
                <a:lumOff val="-917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MISS-HP:</a:t>
          </a:r>
          <a:r>
            <a:rPr lang="en-US" sz="1900" kern="1200"/>
            <a:t>Moral Injury Symptoms Scale-Health Professional</a:t>
          </a:r>
        </a:p>
      </dsp:txBody>
      <dsp:txXfrm>
        <a:off x="36845" y="2515699"/>
        <a:ext cx="5654654" cy="681087"/>
      </dsp:txXfrm>
    </dsp:sp>
    <dsp:sp modelId="{8BE769A2-D977-B549-B94A-514EF2916578}">
      <dsp:nvSpPr>
        <dsp:cNvPr id="0" name=""/>
        <dsp:cNvSpPr/>
      </dsp:nvSpPr>
      <dsp:spPr>
        <a:xfrm>
          <a:off x="0" y="3288352"/>
          <a:ext cx="5728344" cy="754777"/>
        </a:xfrm>
        <a:prstGeom prst="roundRect">
          <a:avLst/>
        </a:prstGeom>
        <a:blipFill rotWithShape="1">
          <a:blip xmlns:r="http://schemas.openxmlformats.org/officeDocument/2006/relationships" r:embed="rId1">
            <a:duotone>
              <a:schemeClr val="accent5">
                <a:hueOff val="629960"/>
                <a:satOff val="33830"/>
                <a:lumOff val="-12235"/>
                <a:alphaOff val="0"/>
                <a:tint val="98000"/>
                <a:lumMod val="102000"/>
              </a:schemeClr>
              <a:schemeClr val="accent5">
                <a:hueOff val="629960"/>
                <a:satOff val="33830"/>
                <a:lumOff val="-1223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MISS-M-SF:</a:t>
          </a:r>
          <a:r>
            <a:rPr lang="en-US" sz="1900" kern="1200"/>
            <a:t>Moral Injury Symptoms Scale-Military Short Form</a:t>
          </a:r>
        </a:p>
      </dsp:txBody>
      <dsp:txXfrm>
        <a:off x="36845" y="3325197"/>
        <a:ext cx="5654654" cy="681087"/>
      </dsp:txXfrm>
    </dsp:sp>
    <dsp:sp modelId="{0EA2FFE9-0F41-5D4E-9288-9E367D56A6F6}">
      <dsp:nvSpPr>
        <dsp:cNvPr id="0" name=""/>
        <dsp:cNvSpPr/>
      </dsp:nvSpPr>
      <dsp:spPr>
        <a:xfrm>
          <a:off x="0" y="4097850"/>
          <a:ext cx="5728344" cy="754777"/>
        </a:xfrm>
        <a:prstGeom prst="roundRect">
          <a:avLst/>
        </a:prstGeom>
        <a:blipFill rotWithShape="1">
          <a:blip xmlns:r="http://schemas.openxmlformats.org/officeDocument/2006/relationships" r:embed="rId1">
            <a:duotone>
              <a:schemeClr val="accent5">
                <a:hueOff val="787450"/>
                <a:satOff val="42288"/>
                <a:lumOff val="-15294"/>
                <a:alphaOff val="0"/>
                <a:tint val="98000"/>
                <a:lumMod val="102000"/>
              </a:schemeClr>
              <a:schemeClr val="accent5">
                <a:hueOff val="787450"/>
                <a:satOff val="42288"/>
                <a:lumOff val="-15294"/>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MBI-HSMP:</a:t>
          </a:r>
          <a:r>
            <a:rPr lang="en-US" sz="1900" kern="1200"/>
            <a:t>Maslach Burnout Inventory-Human Services Survey for Medical Personnel</a:t>
          </a:r>
        </a:p>
      </dsp:txBody>
      <dsp:txXfrm>
        <a:off x="36845" y="4134695"/>
        <a:ext cx="5654654" cy="6810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17C32-43CC-3B48-B09E-901C020CFB73}">
      <dsp:nvSpPr>
        <dsp:cNvPr id="0" name=""/>
        <dsp:cNvSpPr/>
      </dsp:nvSpPr>
      <dsp:spPr>
        <a:xfrm>
          <a:off x="3091" y="0"/>
          <a:ext cx="2452910" cy="336474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1238" tIns="330200" rIns="191238" bIns="330200" numCol="1" spcCol="1270" anchor="t" anchorCtr="0">
          <a:noAutofit/>
        </a:bodyPr>
        <a:lstStyle/>
        <a:p>
          <a:pPr marL="0" lvl="0" indent="0" algn="l" defTabSz="800100">
            <a:lnSpc>
              <a:spcPct val="90000"/>
            </a:lnSpc>
            <a:spcBef>
              <a:spcPct val="0"/>
            </a:spcBef>
            <a:spcAft>
              <a:spcPct val="35000"/>
            </a:spcAft>
            <a:buNone/>
          </a:pPr>
          <a:r>
            <a:rPr lang="en-US" sz="1800" kern="1200" dirty="0"/>
            <a:t>Further research is needed on MI in correctional healthcare professionals</a:t>
          </a:r>
        </a:p>
      </dsp:txBody>
      <dsp:txXfrm>
        <a:off x="3091" y="1278601"/>
        <a:ext cx="2452910" cy="2018844"/>
      </dsp:txXfrm>
    </dsp:sp>
    <dsp:sp modelId="{38EF344A-8B65-B64E-984F-37DBA8A155C5}">
      <dsp:nvSpPr>
        <dsp:cNvPr id="0" name=""/>
        <dsp:cNvSpPr/>
      </dsp:nvSpPr>
      <dsp:spPr>
        <a:xfrm>
          <a:off x="724836" y="336474"/>
          <a:ext cx="1009422" cy="1009422"/>
        </a:xfrm>
        <a:prstGeom prst="ellipse">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72662" y="484300"/>
        <a:ext cx="713770" cy="713770"/>
      </dsp:txXfrm>
    </dsp:sp>
    <dsp:sp modelId="{B167E69D-9717-954F-A04B-14F5FDC1BC78}">
      <dsp:nvSpPr>
        <dsp:cNvPr id="0" name=""/>
        <dsp:cNvSpPr/>
      </dsp:nvSpPr>
      <dsp:spPr>
        <a:xfrm>
          <a:off x="3091" y="3364669"/>
          <a:ext cx="2452910" cy="72"/>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69CF399-A404-7E47-A216-229C12F1EF61}">
      <dsp:nvSpPr>
        <dsp:cNvPr id="0" name=""/>
        <dsp:cNvSpPr/>
      </dsp:nvSpPr>
      <dsp:spPr>
        <a:xfrm>
          <a:off x="2701293" y="0"/>
          <a:ext cx="2452910" cy="336474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1238" tIns="330200" rIns="191238" bIns="330200" numCol="1" spcCol="1270" anchor="t" anchorCtr="0">
          <a:noAutofit/>
        </a:bodyPr>
        <a:lstStyle/>
        <a:p>
          <a:pPr marL="0" lvl="0" indent="0" algn="l" defTabSz="800100">
            <a:lnSpc>
              <a:spcPct val="90000"/>
            </a:lnSpc>
            <a:spcBef>
              <a:spcPct val="0"/>
            </a:spcBef>
            <a:spcAft>
              <a:spcPct val="35000"/>
            </a:spcAft>
            <a:buNone/>
          </a:pPr>
          <a:r>
            <a:rPr lang="en-US" sz="1800" kern="1200" dirty="0"/>
            <a:t>Enhanced correctional clinical supervision</a:t>
          </a:r>
        </a:p>
      </dsp:txBody>
      <dsp:txXfrm>
        <a:off x="2701293" y="1278601"/>
        <a:ext cx="2452910" cy="2018844"/>
      </dsp:txXfrm>
    </dsp:sp>
    <dsp:sp modelId="{A9CBBEF8-CB31-CE46-9681-CAF0F87CCBFC}">
      <dsp:nvSpPr>
        <dsp:cNvPr id="0" name=""/>
        <dsp:cNvSpPr/>
      </dsp:nvSpPr>
      <dsp:spPr>
        <a:xfrm>
          <a:off x="3423037" y="336474"/>
          <a:ext cx="1009422" cy="1009422"/>
        </a:xfrm>
        <a:prstGeom prst="ellipse">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70863" y="484300"/>
        <a:ext cx="713770" cy="713770"/>
      </dsp:txXfrm>
    </dsp:sp>
    <dsp:sp modelId="{6527AAAA-67E9-654F-862A-CEED20FDBC84}">
      <dsp:nvSpPr>
        <dsp:cNvPr id="0" name=""/>
        <dsp:cNvSpPr/>
      </dsp:nvSpPr>
      <dsp:spPr>
        <a:xfrm>
          <a:off x="2701293" y="3364669"/>
          <a:ext cx="2452910" cy="72"/>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81C66AD-1E53-934B-B4B1-5D032F73B344}">
      <dsp:nvSpPr>
        <dsp:cNvPr id="0" name=""/>
        <dsp:cNvSpPr/>
      </dsp:nvSpPr>
      <dsp:spPr>
        <a:xfrm>
          <a:off x="5399495" y="0"/>
          <a:ext cx="2452910" cy="336474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1238" tIns="330200" rIns="191238" bIns="330200" numCol="1" spcCol="1270" anchor="t" anchorCtr="0">
          <a:noAutofit/>
        </a:bodyPr>
        <a:lstStyle/>
        <a:p>
          <a:pPr marL="0" lvl="0" indent="0" algn="l" defTabSz="800100">
            <a:lnSpc>
              <a:spcPct val="90000"/>
            </a:lnSpc>
            <a:spcBef>
              <a:spcPct val="0"/>
            </a:spcBef>
            <a:spcAft>
              <a:spcPct val="35000"/>
            </a:spcAft>
            <a:buNone/>
          </a:pPr>
          <a:r>
            <a:rPr lang="en-US" sz="1800" kern="1200" dirty="0"/>
            <a:t>Resisting/rejecting “correctional complicity”</a:t>
          </a:r>
        </a:p>
      </dsp:txBody>
      <dsp:txXfrm>
        <a:off x="5399495" y="1278601"/>
        <a:ext cx="2452910" cy="2018844"/>
      </dsp:txXfrm>
    </dsp:sp>
    <dsp:sp modelId="{FF0F1115-8134-EF49-8AC3-748A62CE3A44}">
      <dsp:nvSpPr>
        <dsp:cNvPr id="0" name=""/>
        <dsp:cNvSpPr/>
      </dsp:nvSpPr>
      <dsp:spPr>
        <a:xfrm>
          <a:off x="6121239" y="336474"/>
          <a:ext cx="1009422" cy="1009422"/>
        </a:xfrm>
        <a:prstGeom prst="ellipse">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69065" y="484300"/>
        <a:ext cx="713770" cy="713770"/>
      </dsp:txXfrm>
    </dsp:sp>
    <dsp:sp modelId="{07001D33-CDFC-FA48-ADCD-504F9DC39B2D}">
      <dsp:nvSpPr>
        <dsp:cNvPr id="0" name=""/>
        <dsp:cNvSpPr/>
      </dsp:nvSpPr>
      <dsp:spPr>
        <a:xfrm>
          <a:off x="5399495" y="3364669"/>
          <a:ext cx="2452910" cy="72"/>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5723E91-3527-E149-AC89-7575A02A1FFC}">
      <dsp:nvSpPr>
        <dsp:cNvPr id="0" name=""/>
        <dsp:cNvSpPr/>
      </dsp:nvSpPr>
      <dsp:spPr>
        <a:xfrm>
          <a:off x="8097697" y="0"/>
          <a:ext cx="2452910" cy="336474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1238" tIns="330200" rIns="191238" bIns="330200" numCol="1" spcCol="1270" anchor="t" anchorCtr="0">
          <a:noAutofit/>
        </a:bodyPr>
        <a:lstStyle/>
        <a:p>
          <a:pPr marL="0" lvl="0" indent="0" algn="l" defTabSz="800100">
            <a:lnSpc>
              <a:spcPct val="90000"/>
            </a:lnSpc>
            <a:spcBef>
              <a:spcPct val="0"/>
            </a:spcBef>
            <a:spcAft>
              <a:spcPct val="35000"/>
            </a:spcAft>
            <a:buNone/>
          </a:pPr>
          <a:r>
            <a:rPr lang="en-US" sz="1800" kern="1200"/>
            <a:t>Increasing support for the correctional MH workforce</a:t>
          </a:r>
        </a:p>
      </dsp:txBody>
      <dsp:txXfrm>
        <a:off x="8097697" y="1278601"/>
        <a:ext cx="2452910" cy="2018844"/>
      </dsp:txXfrm>
    </dsp:sp>
    <dsp:sp modelId="{16D7A3F1-4960-D246-B20A-290503ECB71C}">
      <dsp:nvSpPr>
        <dsp:cNvPr id="0" name=""/>
        <dsp:cNvSpPr/>
      </dsp:nvSpPr>
      <dsp:spPr>
        <a:xfrm>
          <a:off x="8819441" y="336474"/>
          <a:ext cx="1009422" cy="1009422"/>
        </a:xfrm>
        <a:prstGeom prst="ellipse">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67267" y="484300"/>
        <a:ext cx="713770" cy="713770"/>
      </dsp:txXfrm>
    </dsp:sp>
    <dsp:sp modelId="{DD0480A0-9871-D147-BBE9-41A0615972F1}">
      <dsp:nvSpPr>
        <dsp:cNvPr id="0" name=""/>
        <dsp:cNvSpPr/>
      </dsp:nvSpPr>
      <dsp:spPr>
        <a:xfrm>
          <a:off x="8097697" y="3364669"/>
          <a:ext cx="2452910" cy="72"/>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96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603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780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7/29/2022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939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77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519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259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520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88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43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866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88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890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7/29/2022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9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7/29/2022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050004"/>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tificamerican.com/article/treating-moral-injuries/" TargetMode="External"/><Relationship Id="rId2" Type="http://schemas.openxmlformats.org/officeDocument/2006/relationships/hyperlink" Target="https://www.voa.org/moral-injury-war-inside?gclid=Cj0KCQjwio6XBhCMARIsAC0u9aFgYuqbfx94JaHEWj-H_oV-KvWA89OzCB0GMG9Y8f3Yu-uMnxJztlYaAmaMEALw_wcB" TargetMode="External"/><Relationship Id="rId1" Type="http://schemas.openxmlformats.org/officeDocument/2006/relationships/slideLayout" Target="../slideLayouts/slideLayout2.xml"/><Relationship Id="rId5" Type="http://schemas.openxmlformats.org/officeDocument/2006/relationships/hyperlink" Target="https://www.voa.org/social-work-community-advocates" TargetMode="External"/><Relationship Id="rId4" Type="http://schemas.openxmlformats.org/officeDocument/2006/relationships/hyperlink" Target="https://www.ptsd.va.gov/professional/treat/cooccurring/moral_injury.asp"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sgangemi@uccs.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D65F-59CA-AA41-875F-1A91B1C227FA}"/>
              </a:ext>
            </a:extLst>
          </p:cNvPr>
          <p:cNvSpPr>
            <a:spLocks noGrp="1"/>
          </p:cNvSpPr>
          <p:nvPr>
            <p:ph type="ctrTitle"/>
          </p:nvPr>
        </p:nvSpPr>
        <p:spPr>
          <a:xfrm>
            <a:off x="161925" y="0"/>
            <a:ext cx="6819900" cy="5505477"/>
          </a:xfrm>
        </p:spPr>
        <p:txBody>
          <a:bodyPr anchor="ctr">
            <a:normAutofit/>
          </a:bodyPr>
          <a:lstStyle/>
          <a:p>
            <a:pPr>
              <a:lnSpc>
                <a:spcPct val="90000"/>
              </a:lnSpc>
            </a:pPr>
            <a:r>
              <a:rPr lang="en-US" sz="4000" dirty="0"/>
              <a:t>Moral Injury Among Correctional Mental Health Staff: </a:t>
            </a:r>
            <a:r>
              <a:rPr lang="en-US" sz="4000" b="0" dirty="0"/>
              <a:t>Definitions, Considerations, &amp; Recommendations</a:t>
            </a:r>
            <a:endParaRPr lang="en-US" sz="4000" dirty="0"/>
          </a:p>
        </p:txBody>
      </p:sp>
      <p:sp>
        <p:nvSpPr>
          <p:cNvPr id="3" name="Subtitle 2">
            <a:extLst>
              <a:ext uri="{FF2B5EF4-FFF2-40B4-BE49-F238E27FC236}">
                <a16:creationId xmlns:a16="http://schemas.microsoft.com/office/drawing/2014/main" id="{4DF88272-8BFF-F741-9F80-F1BBF2EB5CB8}"/>
              </a:ext>
            </a:extLst>
          </p:cNvPr>
          <p:cNvSpPr>
            <a:spLocks noGrp="1"/>
          </p:cNvSpPr>
          <p:nvPr>
            <p:ph type="subTitle" idx="1"/>
          </p:nvPr>
        </p:nvSpPr>
        <p:spPr>
          <a:xfrm>
            <a:off x="7404328" y="618052"/>
            <a:ext cx="4886325" cy="4677333"/>
          </a:xfrm>
          <a:effectLst/>
        </p:spPr>
        <p:txBody>
          <a:bodyPr anchor="ctr">
            <a:normAutofit/>
          </a:bodyPr>
          <a:lstStyle/>
          <a:p>
            <a:pPr algn="ctr"/>
            <a:r>
              <a:rPr lang="en-US" sz="2800" dirty="0"/>
              <a:t>Dr. Stephanie </a:t>
            </a:r>
            <a:r>
              <a:rPr lang="en-US" sz="2800" dirty="0" err="1"/>
              <a:t>Gangemi</a:t>
            </a:r>
            <a:endParaRPr lang="en-US" sz="2800" dirty="0"/>
          </a:p>
          <a:p>
            <a:pPr algn="ctr"/>
            <a:r>
              <a:rPr lang="en-US" sz="2000" dirty="0"/>
              <a:t>PhD, LCSW</a:t>
            </a:r>
          </a:p>
          <a:p>
            <a:pPr algn="ctr"/>
            <a:endParaRPr lang="en-US" sz="2000" dirty="0"/>
          </a:p>
          <a:p>
            <a:pPr algn="ctr"/>
            <a:r>
              <a:rPr lang="en-US" sz="2000" dirty="0"/>
              <a:t>NCCHC </a:t>
            </a:r>
          </a:p>
          <a:p>
            <a:pPr algn="ctr"/>
            <a:r>
              <a:rPr lang="en-US" sz="2000" dirty="0"/>
              <a:t>Mental Health Conference</a:t>
            </a:r>
          </a:p>
          <a:p>
            <a:pPr algn="ctr"/>
            <a:r>
              <a:rPr lang="en-US" sz="2000" dirty="0"/>
              <a:t>Summer 2022</a:t>
            </a:r>
          </a:p>
        </p:txBody>
      </p:sp>
      <p:pic>
        <p:nvPicPr>
          <p:cNvPr id="5" name="Picture 4">
            <a:extLst>
              <a:ext uri="{FF2B5EF4-FFF2-40B4-BE49-F238E27FC236}">
                <a16:creationId xmlns:a16="http://schemas.microsoft.com/office/drawing/2014/main" id="{B0692D2D-8276-164B-8DFA-217D9C48B880}"/>
              </a:ext>
            </a:extLst>
          </p:cNvPr>
          <p:cNvPicPr>
            <a:picLocks noChangeAspect="1"/>
          </p:cNvPicPr>
          <p:nvPr/>
        </p:nvPicPr>
        <p:blipFill>
          <a:blip r:embed="rId2"/>
          <a:stretch>
            <a:fillRect/>
          </a:stretch>
        </p:blipFill>
        <p:spPr>
          <a:xfrm>
            <a:off x="-2" y="4637856"/>
            <a:ext cx="7566991" cy="2220144"/>
          </a:xfrm>
          <a:prstGeom prst="rect">
            <a:avLst/>
          </a:prstGeom>
        </p:spPr>
      </p:pic>
      <p:pic>
        <p:nvPicPr>
          <p:cNvPr id="6" name="Picture 5">
            <a:extLst>
              <a:ext uri="{FF2B5EF4-FFF2-40B4-BE49-F238E27FC236}">
                <a16:creationId xmlns:a16="http://schemas.microsoft.com/office/drawing/2014/main" id="{44C8A2B5-C23A-6148-8EF2-2544D7FB432F}"/>
              </a:ext>
            </a:extLst>
          </p:cNvPr>
          <p:cNvPicPr>
            <a:picLocks noChangeAspect="1"/>
          </p:cNvPicPr>
          <p:nvPr/>
        </p:nvPicPr>
        <p:blipFill>
          <a:blip r:embed="rId3"/>
          <a:stretch>
            <a:fillRect/>
          </a:stretch>
        </p:blipFill>
        <p:spPr>
          <a:xfrm>
            <a:off x="6318674" y="4492697"/>
            <a:ext cx="5873326" cy="802688"/>
          </a:xfrm>
          <a:prstGeom prst="rect">
            <a:avLst/>
          </a:prstGeom>
        </p:spPr>
      </p:pic>
    </p:spTree>
    <p:extLst>
      <p:ext uri="{BB962C8B-B14F-4D97-AF65-F5344CB8AC3E}">
        <p14:creationId xmlns:p14="http://schemas.microsoft.com/office/powerpoint/2010/main" val="83030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A18D3C-7FCC-E962-F359-F5E8942401FE}"/>
              </a:ext>
            </a:extLst>
          </p:cNvPr>
          <p:cNvSpPr>
            <a:spLocks noGrp="1"/>
          </p:cNvSpPr>
          <p:nvPr>
            <p:ph type="title"/>
          </p:nvPr>
        </p:nvSpPr>
        <p:spPr>
          <a:xfrm>
            <a:off x="556591" y="1741714"/>
            <a:ext cx="3518452" cy="4117749"/>
          </a:xfrm>
        </p:spPr>
        <p:txBody>
          <a:bodyPr anchor="t">
            <a:normAutofit/>
          </a:bodyPr>
          <a:lstStyle/>
          <a:p>
            <a:r>
              <a:rPr lang="en-US" dirty="0"/>
              <a:t>Common “Culprits” – Affecting Correctional MH Professionals</a:t>
            </a:r>
          </a:p>
        </p:txBody>
      </p:sp>
      <p:graphicFrame>
        <p:nvGraphicFramePr>
          <p:cNvPr id="5" name="Content Placeholder 2">
            <a:extLst>
              <a:ext uri="{FF2B5EF4-FFF2-40B4-BE49-F238E27FC236}">
                <a16:creationId xmlns:a16="http://schemas.microsoft.com/office/drawing/2014/main" id="{4A97A503-4180-B2C8-1C08-A5E42ABD7FAE}"/>
              </a:ext>
            </a:extLst>
          </p:cNvPr>
          <p:cNvGraphicFramePr>
            <a:graphicFrameLocks noGrp="1"/>
          </p:cNvGraphicFramePr>
          <p:nvPr>
            <p:ph idx="1"/>
            <p:extLst>
              <p:ext uri="{D42A27DB-BD31-4B8C-83A1-F6EECF244321}">
                <p14:modId xmlns:p14="http://schemas.microsoft.com/office/powerpoint/2010/main" val="2209465977"/>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92808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ECC733-A533-4D91-BD25-3B6E06B7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36401F08-8B30-49FC-A47E-7119FCAAB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4780E0-9CE4-D84F-817B-733C87A28D92}"/>
              </a:ext>
            </a:extLst>
          </p:cNvPr>
          <p:cNvSpPr>
            <a:spLocks noGrp="1"/>
          </p:cNvSpPr>
          <p:nvPr>
            <p:ph type="title"/>
          </p:nvPr>
        </p:nvSpPr>
        <p:spPr>
          <a:xfrm>
            <a:off x="375138" y="447188"/>
            <a:ext cx="3847947" cy="1559412"/>
          </a:xfrm>
        </p:spPr>
        <p:txBody>
          <a:bodyPr>
            <a:normAutofit/>
          </a:bodyPr>
          <a:lstStyle/>
          <a:p>
            <a:r>
              <a:rPr lang="en-US" sz="3200" dirty="0"/>
              <a:t>Findings: Moral Injury is a Major Factor</a:t>
            </a:r>
          </a:p>
        </p:txBody>
      </p:sp>
      <p:sp>
        <p:nvSpPr>
          <p:cNvPr id="3" name="Content Placeholder 2">
            <a:extLst>
              <a:ext uri="{FF2B5EF4-FFF2-40B4-BE49-F238E27FC236}">
                <a16:creationId xmlns:a16="http://schemas.microsoft.com/office/drawing/2014/main" id="{D9FD1B80-0CD6-AD4E-921E-A6A74DBCA6F0}"/>
              </a:ext>
            </a:extLst>
          </p:cNvPr>
          <p:cNvSpPr>
            <a:spLocks noGrp="1"/>
          </p:cNvSpPr>
          <p:nvPr>
            <p:ph idx="1"/>
          </p:nvPr>
        </p:nvSpPr>
        <p:spPr>
          <a:xfrm>
            <a:off x="818713" y="2413000"/>
            <a:ext cx="3404372" cy="3632200"/>
          </a:xfrm>
        </p:spPr>
        <p:txBody>
          <a:bodyPr>
            <a:normAutofit/>
          </a:bodyPr>
          <a:lstStyle/>
          <a:p>
            <a:r>
              <a:rPr lang="en-US" sz="1600" dirty="0"/>
              <a:t>What is Moral Injury?</a:t>
            </a:r>
          </a:p>
          <a:p>
            <a:r>
              <a:rPr lang="en-US" sz="1600" dirty="0"/>
              <a:t>What Moral Injury is not.</a:t>
            </a:r>
          </a:p>
          <a:p>
            <a:r>
              <a:rPr lang="en-US" sz="1600" dirty="0"/>
              <a:t>What do we know about it?</a:t>
            </a:r>
          </a:p>
          <a:p>
            <a:r>
              <a:rPr lang="en-US" sz="1600" dirty="0"/>
              <a:t>What do we need to know about it?</a:t>
            </a:r>
          </a:p>
          <a:p>
            <a:r>
              <a:rPr lang="en-US" sz="1600" dirty="0"/>
              <a:t>What can we do about it?</a:t>
            </a:r>
          </a:p>
        </p:txBody>
      </p:sp>
      <p:sp>
        <p:nvSpPr>
          <p:cNvPr id="15" name="Rounded Rectangle 17">
            <a:extLst>
              <a:ext uri="{FF2B5EF4-FFF2-40B4-BE49-F238E27FC236}">
                <a16:creationId xmlns:a16="http://schemas.microsoft.com/office/drawing/2014/main" id="{3F6460BF-80B6-42E6-A4B2-8F9671BAA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metal, indoor, building, cage&#10;&#10;Description automatically generated">
            <a:extLst>
              <a:ext uri="{FF2B5EF4-FFF2-40B4-BE49-F238E27FC236}">
                <a16:creationId xmlns:a16="http://schemas.microsoft.com/office/drawing/2014/main" id="{58960A76-4B44-DA40-951C-48610AD8AFFB}"/>
              </a:ext>
            </a:extLst>
          </p:cNvPr>
          <p:cNvPicPr>
            <a:picLocks noChangeAspect="1"/>
          </p:cNvPicPr>
          <p:nvPr/>
        </p:nvPicPr>
        <p:blipFill>
          <a:blip r:embed="rId2"/>
          <a:stretch>
            <a:fillRect/>
          </a:stretch>
        </p:blipFill>
        <p:spPr>
          <a:xfrm>
            <a:off x="5603706" y="1311783"/>
            <a:ext cx="5638853" cy="4223696"/>
          </a:xfrm>
          <a:prstGeom prst="rect">
            <a:avLst/>
          </a:prstGeom>
        </p:spPr>
      </p:pic>
    </p:spTree>
    <p:extLst>
      <p:ext uri="{BB962C8B-B14F-4D97-AF65-F5344CB8AC3E}">
        <p14:creationId xmlns:p14="http://schemas.microsoft.com/office/powerpoint/2010/main" val="42472353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8BC6294-ACB4-4BD2-6968-72674E36615F}"/>
              </a:ext>
            </a:extLst>
          </p:cNvPr>
          <p:cNvSpPr>
            <a:spLocks noGrp="1"/>
          </p:cNvSpPr>
          <p:nvPr>
            <p:ph type="title"/>
          </p:nvPr>
        </p:nvSpPr>
        <p:spPr>
          <a:xfrm>
            <a:off x="451515" y="1734857"/>
            <a:ext cx="3765483" cy="3388287"/>
          </a:xfrm>
        </p:spPr>
        <p:txBody>
          <a:bodyPr anchor="ctr">
            <a:normAutofit/>
          </a:bodyPr>
          <a:lstStyle/>
          <a:p>
            <a:r>
              <a:rPr lang="en-US" dirty="0"/>
              <a:t>What is Moral Injury?</a:t>
            </a:r>
          </a:p>
        </p:txBody>
      </p:sp>
      <p:sp>
        <p:nvSpPr>
          <p:cNvPr id="3" name="Content Placeholder 2">
            <a:extLst>
              <a:ext uri="{FF2B5EF4-FFF2-40B4-BE49-F238E27FC236}">
                <a16:creationId xmlns:a16="http://schemas.microsoft.com/office/drawing/2014/main" id="{64748766-0156-FCCC-9B72-A0CAF27540CC}"/>
              </a:ext>
            </a:extLst>
          </p:cNvPr>
          <p:cNvSpPr>
            <a:spLocks noGrp="1"/>
          </p:cNvSpPr>
          <p:nvPr>
            <p:ph idx="1"/>
          </p:nvPr>
        </p:nvSpPr>
        <p:spPr>
          <a:xfrm>
            <a:off x="5442155" y="575187"/>
            <a:ext cx="6489290" cy="6179574"/>
          </a:xfrm>
          <a:effectLst/>
        </p:spPr>
        <p:txBody>
          <a:bodyPr>
            <a:normAutofit/>
          </a:bodyPr>
          <a:lstStyle/>
          <a:p>
            <a:pPr>
              <a:lnSpc>
                <a:spcPct val="90000"/>
              </a:lnSpc>
            </a:pPr>
            <a:r>
              <a:rPr lang="en-US" sz="1700" b="1" dirty="0"/>
              <a:t>Conceptually developed to address experiences of combat veterans </a:t>
            </a:r>
          </a:p>
          <a:p>
            <a:pPr lvl="1">
              <a:lnSpc>
                <a:spcPct val="90000"/>
              </a:lnSpc>
            </a:pPr>
            <a:r>
              <a:rPr lang="en-US" sz="1700" dirty="0"/>
              <a:t>Vietnam vets, post-9/11</a:t>
            </a:r>
          </a:p>
          <a:p>
            <a:pPr>
              <a:lnSpc>
                <a:spcPct val="90000"/>
              </a:lnSpc>
            </a:pPr>
            <a:r>
              <a:rPr lang="en-US" sz="1700" dirty="0"/>
              <a:t>“Soul Wound”</a:t>
            </a:r>
          </a:p>
          <a:p>
            <a:pPr marL="0" indent="0">
              <a:lnSpc>
                <a:spcPct val="90000"/>
              </a:lnSpc>
              <a:buNone/>
            </a:pPr>
            <a:endParaRPr lang="en-US" sz="1700" dirty="0"/>
          </a:p>
          <a:p>
            <a:pPr>
              <a:lnSpc>
                <a:spcPct val="90000"/>
              </a:lnSpc>
            </a:pPr>
            <a:r>
              <a:rPr lang="en-US" sz="1700" b="1" dirty="0"/>
              <a:t>1- Betrayal of what’s right</a:t>
            </a:r>
          </a:p>
          <a:p>
            <a:pPr>
              <a:lnSpc>
                <a:spcPct val="90000"/>
              </a:lnSpc>
            </a:pPr>
            <a:r>
              <a:rPr lang="en-US" sz="1700" b="1" dirty="0"/>
              <a:t>2 – By a person with legitimate authority”</a:t>
            </a:r>
          </a:p>
          <a:p>
            <a:pPr>
              <a:lnSpc>
                <a:spcPct val="90000"/>
              </a:lnSpc>
            </a:pPr>
            <a:r>
              <a:rPr lang="en-US" sz="1700" b="1" dirty="0"/>
              <a:t>3 – in a high stakes situation” (Shay, 2014)</a:t>
            </a:r>
          </a:p>
          <a:p>
            <a:pPr marL="0" indent="0">
              <a:lnSpc>
                <a:spcPct val="90000"/>
              </a:lnSpc>
              <a:buNone/>
            </a:pPr>
            <a:endParaRPr lang="en-US" sz="1700" dirty="0"/>
          </a:p>
          <a:p>
            <a:pPr>
              <a:lnSpc>
                <a:spcPct val="90000"/>
              </a:lnSpc>
            </a:pPr>
            <a:r>
              <a:rPr lang="en-US" sz="1700" b="1" dirty="0"/>
              <a:t>Prescriptive-Cognition Model (Farnsworth, 2019)</a:t>
            </a:r>
          </a:p>
          <a:p>
            <a:pPr lvl="1">
              <a:lnSpc>
                <a:spcPct val="90000"/>
              </a:lnSpc>
            </a:pPr>
            <a:r>
              <a:rPr lang="en-US" sz="1700" dirty="0"/>
              <a:t>Adoption of inaccurate and condemning sense of self</a:t>
            </a:r>
          </a:p>
          <a:p>
            <a:pPr marL="457200" lvl="1" indent="0">
              <a:lnSpc>
                <a:spcPct val="90000"/>
              </a:lnSpc>
              <a:buNone/>
            </a:pPr>
            <a:endParaRPr lang="en-US" sz="1700" b="1" dirty="0"/>
          </a:p>
          <a:p>
            <a:pPr>
              <a:lnSpc>
                <a:spcPct val="90000"/>
              </a:lnSpc>
            </a:pPr>
            <a:r>
              <a:rPr lang="en-US" sz="1700" b="1" dirty="0"/>
              <a:t>Stress-Injury Model (Nash, 2019)</a:t>
            </a:r>
          </a:p>
          <a:p>
            <a:pPr lvl="1">
              <a:lnSpc>
                <a:spcPct val="90000"/>
              </a:lnSpc>
            </a:pPr>
            <a:r>
              <a:rPr lang="en-US" sz="1700" dirty="0"/>
              <a:t>Wound to body, brain, mind, and spirit</a:t>
            </a:r>
          </a:p>
          <a:p>
            <a:pPr marL="457200" lvl="1" indent="0">
              <a:lnSpc>
                <a:spcPct val="90000"/>
              </a:lnSpc>
              <a:buNone/>
            </a:pPr>
            <a:endParaRPr lang="en-US" sz="1700" dirty="0"/>
          </a:p>
          <a:p>
            <a:pPr>
              <a:lnSpc>
                <a:spcPct val="90000"/>
              </a:lnSpc>
            </a:pPr>
            <a:r>
              <a:rPr lang="en-US" sz="1700" dirty="0"/>
              <a:t>Application of moral injury to healthcare workers is relatively new</a:t>
            </a:r>
          </a:p>
          <a:p>
            <a:pPr>
              <a:lnSpc>
                <a:spcPct val="90000"/>
              </a:lnSpc>
            </a:pPr>
            <a:endParaRPr lang="en-US" sz="1700" dirty="0"/>
          </a:p>
        </p:txBody>
      </p:sp>
    </p:spTree>
    <p:extLst>
      <p:ext uri="{BB962C8B-B14F-4D97-AF65-F5344CB8AC3E}">
        <p14:creationId xmlns:p14="http://schemas.microsoft.com/office/powerpoint/2010/main" val="378141643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266AC-3659-CE60-B474-768F34BE30FA}"/>
              </a:ext>
            </a:extLst>
          </p:cNvPr>
          <p:cNvSpPr>
            <a:spLocks noGrp="1"/>
          </p:cNvSpPr>
          <p:nvPr>
            <p:ph type="title"/>
          </p:nvPr>
        </p:nvSpPr>
        <p:spPr>
          <a:xfrm>
            <a:off x="8432825" y="1303113"/>
            <a:ext cx="3372079" cy="4251775"/>
          </a:xfrm>
          <a:effectLst/>
        </p:spPr>
        <p:txBody>
          <a:bodyPr anchor="ctr">
            <a:normAutofit/>
          </a:bodyPr>
          <a:lstStyle/>
          <a:p>
            <a:r>
              <a:rPr lang="en-US" dirty="0"/>
              <a:t>Further Definitions of Moral Injury</a:t>
            </a:r>
          </a:p>
        </p:txBody>
      </p:sp>
      <p:sp useBgFill="1">
        <p:nvSpPr>
          <p:cNvPr id="10" name="Freeform: Shape 9">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932022A-F90B-EC8F-A649-4BB3C445D151}"/>
              </a:ext>
            </a:extLst>
          </p:cNvPr>
          <p:cNvSpPr>
            <a:spLocks noGrp="1"/>
          </p:cNvSpPr>
          <p:nvPr>
            <p:ph idx="1"/>
          </p:nvPr>
        </p:nvSpPr>
        <p:spPr>
          <a:xfrm>
            <a:off x="451514" y="978993"/>
            <a:ext cx="5830952" cy="4900014"/>
          </a:xfrm>
          <a:effectLst/>
        </p:spPr>
        <p:txBody>
          <a:bodyPr>
            <a:normAutofit/>
          </a:bodyPr>
          <a:lstStyle/>
          <a:p>
            <a:r>
              <a:rPr lang="en-US" dirty="0"/>
              <a:t>Moral Injury</a:t>
            </a:r>
          </a:p>
          <a:p>
            <a:pPr lvl="1"/>
            <a:r>
              <a:rPr lang="en-US" dirty="0"/>
              <a:t>A type of psychological trauma characterized by the experiencing of moral emotions, which can develop when one violates their moral beliefs, is betrayed, or witnesses trusted individuals committing atrocities or actions which they deem morally questionable or wrong </a:t>
            </a:r>
          </a:p>
          <a:p>
            <a:pPr lvl="1"/>
            <a:r>
              <a:rPr lang="en-US" dirty="0"/>
              <a:t>The expanded social, psychological, and spiritual suffering stemming from costly or unworkable attempts to manage, control, or cope with the experience of moral pain </a:t>
            </a:r>
          </a:p>
          <a:p>
            <a:pPr lvl="1"/>
            <a:r>
              <a:rPr lang="en-US" dirty="0"/>
              <a:t>(Farnsworth et al., 2017, Jinkerson, 2016, Ross, 2022)</a:t>
            </a:r>
          </a:p>
          <a:p>
            <a:pPr lvl="1"/>
            <a:endParaRPr lang="en-US" dirty="0"/>
          </a:p>
        </p:txBody>
      </p:sp>
    </p:spTree>
    <p:extLst>
      <p:ext uri="{BB962C8B-B14F-4D97-AF65-F5344CB8AC3E}">
        <p14:creationId xmlns:p14="http://schemas.microsoft.com/office/powerpoint/2010/main" val="6983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E1F08A-5778-1796-0A84-5579B77D4E24}"/>
              </a:ext>
            </a:extLst>
          </p:cNvPr>
          <p:cNvSpPr>
            <a:spLocks noGrp="1"/>
          </p:cNvSpPr>
          <p:nvPr>
            <p:ph type="title"/>
          </p:nvPr>
        </p:nvSpPr>
        <p:spPr>
          <a:xfrm>
            <a:off x="451515" y="1734857"/>
            <a:ext cx="3765483" cy="3388287"/>
          </a:xfrm>
        </p:spPr>
        <p:txBody>
          <a:bodyPr anchor="ctr">
            <a:normAutofit/>
          </a:bodyPr>
          <a:lstStyle/>
          <a:p>
            <a:r>
              <a:rPr lang="en-US" dirty="0"/>
              <a:t>What Moral Injury is not…</a:t>
            </a:r>
          </a:p>
        </p:txBody>
      </p:sp>
      <p:sp>
        <p:nvSpPr>
          <p:cNvPr id="3" name="Content Placeholder 2">
            <a:extLst>
              <a:ext uri="{FF2B5EF4-FFF2-40B4-BE49-F238E27FC236}">
                <a16:creationId xmlns:a16="http://schemas.microsoft.com/office/drawing/2014/main" id="{441B482F-E834-6F59-AE66-2578510EC99C}"/>
              </a:ext>
            </a:extLst>
          </p:cNvPr>
          <p:cNvSpPr>
            <a:spLocks noGrp="1"/>
          </p:cNvSpPr>
          <p:nvPr>
            <p:ph idx="1"/>
          </p:nvPr>
        </p:nvSpPr>
        <p:spPr>
          <a:xfrm>
            <a:off x="6008068" y="978993"/>
            <a:ext cx="5365218" cy="4900014"/>
          </a:xfrm>
          <a:effectLst/>
        </p:spPr>
        <p:txBody>
          <a:bodyPr>
            <a:normAutofit/>
          </a:bodyPr>
          <a:lstStyle/>
          <a:p>
            <a:r>
              <a:rPr lang="en-US" dirty="0"/>
              <a:t>Moral injury is not PTSD</a:t>
            </a:r>
          </a:p>
          <a:p>
            <a:r>
              <a:rPr lang="en-US" dirty="0"/>
              <a:t>Moral injury is not burnout</a:t>
            </a:r>
          </a:p>
          <a:p>
            <a:r>
              <a:rPr lang="en-US" dirty="0"/>
              <a:t>Moral injury is not compassion fatigue</a:t>
            </a:r>
          </a:p>
          <a:p>
            <a:r>
              <a:rPr lang="en-US" dirty="0"/>
              <a:t>Moral injury is not secondary trauma</a:t>
            </a:r>
          </a:p>
          <a:p>
            <a:r>
              <a:rPr lang="en-US" dirty="0"/>
              <a:t>Moral injury is “outside the PTSD constellation” (Dean, et al., 2019)</a:t>
            </a:r>
          </a:p>
          <a:p>
            <a:r>
              <a:rPr lang="en-US" dirty="0"/>
              <a:t>About “morality not mortality”</a:t>
            </a:r>
          </a:p>
        </p:txBody>
      </p:sp>
    </p:spTree>
    <p:extLst>
      <p:ext uri="{BB962C8B-B14F-4D97-AF65-F5344CB8AC3E}">
        <p14:creationId xmlns:p14="http://schemas.microsoft.com/office/powerpoint/2010/main" val="68022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AF5491-3177-2619-EC11-BF16F00B91EB}"/>
              </a:ext>
            </a:extLst>
          </p:cNvPr>
          <p:cNvSpPr>
            <a:spLocks noGrp="1"/>
          </p:cNvSpPr>
          <p:nvPr>
            <p:ph type="title"/>
          </p:nvPr>
        </p:nvSpPr>
        <p:spPr>
          <a:xfrm>
            <a:off x="451515" y="1734857"/>
            <a:ext cx="3765483" cy="3388287"/>
          </a:xfrm>
        </p:spPr>
        <p:txBody>
          <a:bodyPr anchor="ctr">
            <a:normAutofit/>
          </a:bodyPr>
          <a:lstStyle/>
          <a:p>
            <a:r>
              <a:rPr lang="en-US"/>
              <a:t>Moral Injury vs. Burnout</a:t>
            </a:r>
            <a:endParaRPr lang="en-US" dirty="0"/>
          </a:p>
        </p:txBody>
      </p:sp>
      <p:sp>
        <p:nvSpPr>
          <p:cNvPr id="3" name="Content Placeholder 2">
            <a:extLst>
              <a:ext uri="{FF2B5EF4-FFF2-40B4-BE49-F238E27FC236}">
                <a16:creationId xmlns:a16="http://schemas.microsoft.com/office/drawing/2014/main" id="{98596117-18A9-D03E-F4AE-568020F0A7C5}"/>
              </a:ext>
            </a:extLst>
          </p:cNvPr>
          <p:cNvSpPr>
            <a:spLocks noGrp="1"/>
          </p:cNvSpPr>
          <p:nvPr>
            <p:ph idx="1"/>
          </p:nvPr>
        </p:nvSpPr>
        <p:spPr>
          <a:xfrm>
            <a:off x="6191667" y="1008184"/>
            <a:ext cx="5365218" cy="5550761"/>
          </a:xfrm>
          <a:effectLst/>
        </p:spPr>
        <p:txBody>
          <a:bodyPr>
            <a:normAutofit/>
          </a:bodyPr>
          <a:lstStyle/>
          <a:p>
            <a:r>
              <a:rPr lang="en-US" dirty="0"/>
              <a:t>Burnout suggests that the problem resides within the individual, who is somehow deficient...Moral injury on the other hand describes the challenge of simultaneously knowing what care patients need but being unable to provide it due to constraints that are beyond our control. (p. 401) </a:t>
            </a:r>
          </a:p>
          <a:p>
            <a:endParaRPr lang="en-US" dirty="0"/>
          </a:p>
          <a:p>
            <a:r>
              <a:rPr lang="en-US" dirty="0"/>
              <a:t>In correctional healthcare, Moral Injury can be seen as an inevitable consequence of a broken system riddled with double binds. </a:t>
            </a:r>
          </a:p>
          <a:p>
            <a:pPr lvl="1"/>
            <a:r>
              <a:rPr lang="en-US" dirty="0"/>
              <a:t>Punishment and rehabilitation</a:t>
            </a:r>
          </a:p>
          <a:p>
            <a:pPr lvl="1"/>
            <a:r>
              <a:rPr lang="en-US" dirty="0"/>
              <a:t>Care and control</a:t>
            </a:r>
          </a:p>
          <a:p>
            <a:pPr lvl="1"/>
            <a:endParaRPr lang="en-US" dirty="0"/>
          </a:p>
          <a:p>
            <a:endParaRPr lang="en-US" dirty="0"/>
          </a:p>
          <a:p>
            <a:endParaRPr lang="en-US" dirty="0"/>
          </a:p>
        </p:txBody>
      </p:sp>
    </p:spTree>
    <p:extLst>
      <p:ext uri="{BB962C8B-B14F-4D97-AF65-F5344CB8AC3E}">
        <p14:creationId xmlns:p14="http://schemas.microsoft.com/office/powerpoint/2010/main" val="16630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D2FEDC-A0AC-955F-34E2-2CAB38904117}"/>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a:t>Moral Injury vs. PTSD</a:t>
            </a:r>
          </a:p>
        </p:txBody>
      </p:sp>
      <p:sp>
        <p:nvSpPr>
          <p:cNvPr id="8" name="Content Placeholder 7">
            <a:extLst>
              <a:ext uri="{FF2B5EF4-FFF2-40B4-BE49-F238E27FC236}">
                <a16:creationId xmlns:a16="http://schemas.microsoft.com/office/drawing/2014/main" id="{A238B311-85D0-DE2C-5FFA-5EB125B68342}"/>
              </a:ext>
            </a:extLst>
          </p:cNvPr>
          <p:cNvSpPr>
            <a:spLocks noGrp="1"/>
          </p:cNvSpPr>
          <p:nvPr>
            <p:ph idx="1"/>
          </p:nvPr>
        </p:nvSpPr>
        <p:spPr>
          <a:xfrm>
            <a:off x="810001" y="5280847"/>
            <a:ext cx="3211393" cy="785656"/>
          </a:xfrm>
        </p:spPr>
        <p:txBody>
          <a:bodyPr vert="horz" lIns="91440" tIns="45720" rIns="91440" bIns="45720" rtlCol="0" anchor="t">
            <a:normAutofit/>
          </a:bodyPr>
          <a:lstStyle/>
          <a:p>
            <a:pPr marL="0" indent="0">
              <a:buNone/>
            </a:pPr>
            <a:r>
              <a:rPr lang="en-US" sz="1700" dirty="0"/>
              <a:t>From Ross, B, (2022), adapted from Lee, P (2020) </a:t>
            </a:r>
          </a:p>
        </p:txBody>
      </p:sp>
      <p:sp>
        <p:nvSpPr>
          <p:cNvPr id="22" name="Rectangle 21">
            <a:extLst>
              <a:ext uri="{FF2B5EF4-FFF2-40B4-BE49-F238E27FC236}">
                <a16:creationId xmlns:a16="http://schemas.microsoft.com/office/drawing/2014/main" id="{7D15FE79-D510-476E-8DA8-A0C91F7E0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4">
            <a:extLst>
              <a:ext uri="{FF2B5EF4-FFF2-40B4-BE49-F238E27FC236}">
                <a16:creationId xmlns:a16="http://schemas.microsoft.com/office/drawing/2014/main" id="{C9F319E5-675A-4BDE-848C-0976D225E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 venn diagram&#10;&#10;Description automatically generated">
            <a:extLst>
              <a:ext uri="{FF2B5EF4-FFF2-40B4-BE49-F238E27FC236}">
                <a16:creationId xmlns:a16="http://schemas.microsoft.com/office/drawing/2014/main" id="{BA143224-AB48-1191-1A1E-E324FB484FCE}"/>
              </a:ext>
            </a:extLst>
          </p:cNvPr>
          <p:cNvPicPr>
            <a:picLocks noChangeAspect="1"/>
          </p:cNvPicPr>
          <p:nvPr/>
        </p:nvPicPr>
        <p:blipFill rotWithShape="1">
          <a:blip r:embed="rId2"/>
          <a:srcRect l="2313" t="1549" r="3459" b="2502"/>
          <a:stretch/>
        </p:blipFill>
        <p:spPr>
          <a:xfrm>
            <a:off x="4831396" y="589965"/>
            <a:ext cx="7149006" cy="5678070"/>
          </a:xfrm>
          <a:prstGeom prst="rect">
            <a:avLst/>
          </a:prstGeom>
        </p:spPr>
      </p:pic>
    </p:spTree>
    <p:extLst>
      <p:ext uri="{BB962C8B-B14F-4D97-AF65-F5344CB8AC3E}">
        <p14:creationId xmlns:p14="http://schemas.microsoft.com/office/powerpoint/2010/main" val="92927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A5E-CD7C-00F2-034D-5FD4B1F127F6}"/>
              </a:ext>
            </a:extLst>
          </p:cNvPr>
          <p:cNvSpPr>
            <a:spLocks noGrp="1"/>
          </p:cNvSpPr>
          <p:nvPr>
            <p:ph type="title"/>
          </p:nvPr>
        </p:nvSpPr>
        <p:spPr/>
        <p:txBody>
          <a:bodyPr/>
          <a:lstStyle/>
          <a:p>
            <a:r>
              <a:rPr lang="en-US" dirty="0"/>
              <a:t>Moral Disengagement in Corrections</a:t>
            </a:r>
          </a:p>
        </p:txBody>
      </p:sp>
      <p:sp>
        <p:nvSpPr>
          <p:cNvPr id="3" name="Content Placeholder 2">
            <a:extLst>
              <a:ext uri="{FF2B5EF4-FFF2-40B4-BE49-F238E27FC236}">
                <a16:creationId xmlns:a16="http://schemas.microsoft.com/office/drawing/2014/main" id="{3CF07409-1E69-744C-C0AD-9CE0D9A19CEC}"/>
              </a:ext>
            </a:extLst>
          </p:cNvPr>
          <p:cNvSpPr>
            <a:spLocks noGrp="1"/>
          </p:cNvSpPr>
          <p:nvPr>
            <p:ph idx="1"/>
          </p:nvPr>
        </p:nvSpPr>
        <p:spPr>
          <a:xfrm>
            <a:off x="818712" y="2222287"/>
            <a:ext cx="10554574" cy="4188525"/>
          </a:xfrm>
        </p:spPr>
        <p:txBody>
          <a:bodyPr/>
          <a:lstStyle/>
          <a:p>
            <a:r>
              <a:rPr lang="en-US" dirty="0"/>
              <a:t>Other ideas about how the attitudes and behaviors of correctional mental health staff are shaped can be found in moral disengagement theory. </a:t>
            </a:r>
          </a:p>
          <a:p>
            <a:pPr lvl="1"/>
            <a:r>
              <a:rPr lang="en-US" dirty="0"/>
              <a:t>Bandura, 1999; Osofsky, et al., 2005; Smith, 2011; Vasiljevic &amp; Viki, 2014 have linked moral disengagement theory with the dehumanization and poor mental health treatment of correctional clients. </a:t>
            </a:r>
          </a:p>
          <a:p>
            <a:pPr lvl="2"/>
            <a:r>
              <a:rPr lang="en-US" dirty="0"/>
              <a:t>Through the cognitive processes of moral disengagement, people find ways to rationalize and “justify negative behavior against particular targets.</a:t>
            </a:r>
          </a:p>
          <a:p>
            <a:pPr lvl="2"/>
            <a:endParaRPr lang="en-US" dirty="0"/>
          </a:p>
          <a:p>
            <a:r>
              <a:rPr lang="en-US" dirty="0"/>
              <a:t>More at the Full NCCHC conference in the Fall</a:t>
            </a:r>
          </a:p>
        </p:txBody>
      </p:sp>
    </p:spTree>
    <p:extLst>
      <p:ext uri="{BB962C8B-B14F-4D97-AF65-F5344CB8AC3E}">
        <p14:creationId xmlns:p14="http://schemas.microsoft.com/office/powerpoint/2010/main" val="183556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2C6D-EBFA-198E-7DE9-47F762C11DB5}"/>
              </a:ext>
            </a:extLst>
          </p:cNvPr>
          <p:cNvSpPr>
            <a:spLocks noGrp="1"/>
          </p:cNvSpPr>
          <p:nvPr>
            <p:ph type="title"/>
          </p:nvPr>
        </p:nvSpPr>
        <p:spPr>
          <a:xfrm>
            <a:off x="810000" y="447188"/>
            <a:ext cx="10571998" cy="970450"/>
          </a:xfrm>
        </p:spPr>
        <p:txBody>
          <a:bodyPr>
            <a:normAutofit/>
          </a:bodyPr>
          <a:lstStyle/>
          <a:p>
            <a:pPr>
              <a:lnSpc>
                <a:spcPct val="90000"/>
              </a:lnSpc>
            </a:pPr>
            <a:r>
              <a:rPr lang="en-US" sz="3400" dirty="0"/>
              <a:t>Mechanisms Moral Disengagement - Bandura</a:t>
            </a:r>
          </a:p>
        </p:txBody>
      </p:sp>
      <p:graphicFrame>
        <p:nvGraphicFramePr>
          <p:cNvPr id="5" name="Content Placeholder 2">
            <a:extLst>
              <a:ext uri="{FF2B5EF4-FFF2-40B4-BE49-F238E27FC236}">
                <a16:creationId xmlns:a16="http://schemas.microsoft.com/office/drawing/2014/main" id="{8D5B21D7-CED3-6B22-AFDF-A2F4B25B2ABF}"/>
              </a:ext>
            </a:extLst>
          </p:cNvPr>
          <p:cNvGraphicFramePr>
            <a:graphicFrameLocks noGrp="1"/>
          </p:cNvGraphicFramePr>
          <p:nvPr>
            <p:ph idx="1"/>
            <p:extLst>
              <p:ext uri="{D42A27DB-BD31-4B8C-83A1-F6EECF244321}">
                <p14:modId xmlns:p14="http://schemas.microsoft.com/office/powerpoint/2010/main" val="62037033"/>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69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832910-954A-4154-8EEC-E4CA185BD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9">
            <a:extLst>
              <a:ext uri="{FF2B5EF4-FFF2-40B4-BE49-F238E27FC236}">
                <a16:creationId xmlns:a16="http://schemas.microsoft.com/office/drawing/2014/main" id="{2FA16332-BD82-4636-A57E-B2AD816C7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B70EB-3147-C9EF-E3BA-A38DE0F32839}"/>
              </a:ext>
            </a:extLst>
          </p:cNvPr>
          <p:cNvSpPr>
            <a:spLocks noGrp="1"/>
          </p:cNvSpPr>
          <p:nvPr>
            <p:ph type="title"/>
          </p:nvPr>
        </p:nvSpPr>
        <p:spPr>
          <a:xfrm>
            <a:off x="353962" y="447188"/>
            <a:ext cx="5495074" cy="1559412"/>
          </a:xfrm>
        </p:spPr>
        <p:txBody>
          <a:bodyPr>
            <a:normAutofit fontScale="90000"/>
          </a:bodyPr>
          <a:lstStyle/>
          <a:p>
            <a:r>
              <a:rPr lang="en-US" dirty="0"/>
              <a:t>Moral Disengagement Mechanisms – </a:t>
            </a:r>
            <a:r>
              <a:rPr lang="en-US" sz="2200" dirty="0" err="1"/>
              <a:t>Gangemi</a:t>
            </a:r>
            <a:r>
              <a:rPr lang="en-US" sz="2200" dirty="0"/>
              <a:t>, 2021</a:t>
            </a:r>
          </a:p>
        </p:txBody>
      </p:sp>
      <p:sp>
        <p:nvSpPr>
          <p:cNvPr id="9" name="Content Placeholder 8">
            <a:extLst>
              <a:ext uri="{FF2B5EF4-FFF2-40B4-BE49-F238E27FC236}">
                <a16:creationId xmlns:a16="http://schemas.microsoft.com/office/drawing/2014/main" id="{E9BBD92B-031E-8F9C-F7CA-4CBBD3047377}"/>
              </a:ext>
            </a:extLst>
          </p:cNvPr>
          <p:cNvSpPr>
            <a:spLocks noGrp="1"/>
          </p:cNvSpPr>
          <p:nvPr>
            <p:ph idx="1"/>
          </p:nvPr>
        </p:nvSpPr>
        <p:spPr>
          <a:xfrm>
            <a:off x="818712" y="2413000"/>
            <a:ext cx="5016259" cy="3632200"/>
          </a:xfrm>
        </p:spPr>
        <p:txBody>
          <a:bodyPr>
            <a:normAutofit/>
          </a:bodyPr>
          <a:lstStyle/>
          <a:p>
            <a:r>
              <a:rPr lang="en-US" dirty="0"/>
              <a:t>Perhaps “burnout” is another euphemistic label for “moral injury”…</a:t>
            </a:r>
          </a:p>
        </p:txBody>
      </p:sp>
      <p:sp>
        <p:nvSpPr>
          <p:cNvPr id="16" name="Rounded Rectangle 17">
            <a:extLst>
              <a:ext uri="{FF2B5EF4-FFF2-40B4-BE49-F238E27FC236}">
                <a16:creationId xmlns:a16="http://schemas.microsoft.com/office/drawing/2014/main" id="{7E042ED9-EA98-45DE-9E15-4E81D3834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FF0778B7-8918-11D9-FA2D-07798C613B03}"/>
              </a:ext>
            </a:extLst>
          </p:cNvPr>
          <p:cNvPicPr>
            <a:picLocks noChangeAspect="1"/>
          </p:cNvPicPr>
          <p:nvPr/>
        </p:nvPicPr>
        <p:blipFill>
          <a:blip r:embed="rId2"/>
          <a:stretch>
            <a:fillRect/>
          </a:stretch>
        </p:blipFill>
        <p:spPr>
          <a:xfrm>
            <a:off x="6954978" y="176806"/>
            <a:ext cx="4764463" cy="6504387"/>
          </a:xfrm>
          <a:prstGeom prst="rect">
            <a:avLst/>
          </a:prstGeom>
        </p:spPr>
      </p:pic>
    </p:spTree>
    <p:extLst>
      <p:ext uri="{BB962C8B-B14F-4D97-AF65-F5344CB8AC3E}">
        <p14:creationId xmlns:p14="http://schemas.microsoft.com/office/powerpoint/2010/main" val="103402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3A47-BA17-554E-9ADD-9DE336071DCD}"/>
              </a:ext>
            </a:extLst>
          </p:cNvPr>
          <p:cNvSpPr>
            <a:spLocks noGrp="1"/>
          </p:cNvSpPr>
          <p:nvPr>
            <p:ph type="title"/>
          </p:nvPr>
        </p:nvSpPr>
        <p:spPr/>
        <p:txBody>
          <a:bodyPr/>
          <a:lstStyle/>
          <a:p>
            <a:r>
              <a:rPr lang="en-US" dirty="0"/>
              <a:t>Disclosures &amp; Disclaimers </a:t>
            </a:r>
          </a:p>
        </p:txBody>
      </p:sp>
      <p:sp>
        <p:nvSpPr>
          <p:cNvPr id="3" name="Content Placeholder 2">
            <a:extLst>
              <a:ext uri="{FF2B5EF4-FFF2-40B4-BE49-F238E27FC236}">
                <a16:creationId xmlns:a16="http://schemas.microsoft.com/office/drawing/2014/main" id="{F911F542-98B1-0949-8DF9-188D01F523CE}"/>
              </a:ext>
            </a:extLst>
          </p:cNvPr>
          <p:cNvSpPr>
            <a:spLocks noGrp="1"/>
          </p:cNvSpPr>
          <p:nvPr>
            <p:ph idx="1"/>
          </p:nvPr>
        </p:nvSpPr>
        <p:spPr/>
        <p:txBody>
          <a:bodyPr/>
          <a:lstStyle/>
          <a:p>
            <a:r>
              <a:rPr lang="en-US" dirty="0"/>
              <a:t>I do not have any relevant financial relationships with any commercial interests.</a:t>
            </a:r>
          </a:p>
          <a:p>
            <a:endParaRPr lang="en-US" dirty="0"/>
          </a:p>
          <a:p>
            <a:r>
              <a:rPr lang="en-US" dirty="0"/>
              <a:t>This informational presentation was developed by independent experts. The information provided in this presentation is not the official position or recommendation of NCCHC, but rather expert opinion. This information is not intended to be appropriate for every clinical situation nor does it replace clinical judgement.</a:t>
            </a:r>
          </a:p>
          <a:p>
            <a:endParaRPr lang="en-US" dirty="0"/>
          </a:p>
          <a:p>
            <a:r>
              <a:rPr lang="en-US" dirty="0"/>
              <a:t>NCCHC does not endorse or recommend any products or services mentioned.</a:t>
            </a:r>
          </a:p>
        </p:txBody>
      </p:sp>
    </p:spTree>
    <p:extLst>
      <p:ext uri="{BB962C8B-B14F-4D97-AF65-F5344CB8AC3E}">
        <p14:creationId xmlns:p14="http://schemas.microsoft.com/office/powerpoint/2010/main" val="89127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1EC3-2E18-AA71-B722-F236B37331B0}"/>
              </a:ext>
            </a:extLst>
          </p:cNvPr>
          <p:cNvSpPr>
            <a:spLocks noGrp="1"/>
          </p:cNvSpPr>
          <p:nvPr>
            <p:ph type="title"/>
          </p:nvPr>
        </p:nvSpPr>
        <p:spPr/>
        <p:txBody>
          <a:bodyPr/>
          <a:lstStyle/>
          <a:p>
            <a:r>
              <a:rPr lang="en-US" dirty="0"/>
              <a:t>Video: Burnout vs. Moral Injury</a:t>
            </a:r>
          </a:p>
        </p:txBody>
      </p:sp>
      <p:sp>
        <p:nvSpPr>
          <p:cNvPr id="3" name="Content Placeholder 2">
            <a:extLst>
              <a:ext uri="{FF2B5EF4-FFF2-40B4-BE49-F238E27FC236}">
                <a16:creationId xmlns:a16="http://schemas.microsoft.com/office/drawing/2014/main" id="{46E35A61-9F7C-5144-EF87-E58E797C873E}"/>
              </a:ext>
            </a:extLst>
          </p:cNvPr>
          <p:cNvSpPr>
            <a:spLocks noGrp="1"/>
          </p:cNvSpPr>
          <p:nvPr>
            <p:ph idx="1"/>
          </p:nvPr>
        </p:nvSpPr>
        <p:spPr/>
        <p:txBody>
          <a:bodyPr/>
          <a:lstStyle/>
          <a:p>
            <a:r>
              <a:rPr lang="en-US" dirty="0" err="1"/>
              <a:t>Youtube</a:t>
            </a:r>
            <a:r>
              <a:rPr lang="en-US" dirty="0"/>
              <a:t> Link</a:t>
            </a:r>
          </a:p>
        </p:txBody>
      </p:sp>
    </p:spTree>
    <p:extLst>
      <p:ext uri="{BB962C8B-B14F-4D97-AF65-F5344CB8AC3E}">
        <p14:creationId xmlns:p14="http://schemas.microsoft.com/office/powerpoint/2010/main" val="3904784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7B190DE-574E-451E-A7A1-E22F72BEDB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2" name="Freeform 9">
              <a:extLst>
                <a:ext uri="{FF2B5EF4-FFF2-40B4-BE49-F238E27FC236}">
                  <a16:creationId xmlns:a16="http://schemas.microsoft.com/office/drawing/2014/main" id="{60DC2158-E599-4DFA-84C5-CDE274DF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B1FA1358-8BD7-4739-9697-89339E164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344A78-8DA0-4050-B1FD-14A52126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9AFF877-0308-E2A1-204B-9C99D4C31FBC}"/>
              </a:ext>
            </a:extLst>
          </p:cNvPr>
          <p:cNvSpPr>
            <a:spLocks noGrp="1"/>
          </p:cNvSpPr>
          <p:nvPr>
            <p:ph type="title"/>
          </p:nvPr>
        </p:nvSpPr>
        <p:spPr>
          <a:xfrm>
            <a:off x="810001" y="4817533"/>
            <a:ext cx="10572000" cy="1809234"/>
          </a:xfrm>
        </p:spPr>
        <p:txBody>
          <a:bodyPr vert="horz" lIns="91440" tIns="45720" rIns="91440" bIns="45720" rtlCol="0" anchor="b">
            <a:normAutofit/>
          </a:bodyPr>
          <a:lstStyle/>
          <a:p>
            <a:r>
              <a:rPr lang="en-US" dirty="0"/>
              <a:t>Signs of Moral Injury</a:t>
            </a:r>
            <a:br>
              <a:rPr lang="en-US" dirty="0"/>
            </a:br>
            <a:r>
              <a:rPr lang="en-US" dirty="0"/>
              <a:t>                               </a:t>
            </a:r>
            <a:r>
              <a:rPr lang="en-US" sz="2000" dirty="0"/>
              <a:t>https://</a:t>
            </a:r>
            <a:r>
              <a:rPr lang="en-US" sz="2000" dirty="0" err="1"/>
              <a:t>theresilienceresource.org</a:t>
            </a:r>
            <a:r>
              <a:rPr lang="en-US" sz="2000" dirty="0"/>
              <a:t>/moral-injury</a:t>
            </a:r>
            <a:r>
              <a:rPr lang="en-US" dirty="0"/>
              <a:t>/</a:t>
            </a:r>
          </a:p>
        </p:txBody>
      </p:sp>
      <p:pic>
        <p:nvPicPr>
          <p:cNvPr id="4" name="Content Placeholder 3">
            <a:extLst>
              <a:ext uri="{FF2B5EF4-FFF2-40B4-BE49-F238E27FC236}">
                <a16:creationId xmlns:a16="http://schemas.microsoft.com/office/drawing/2014/main" id="{ED4F286E-8072-5577-6643-3A1B021878D5}"/>
              </a:ext>
            </a:extLst>
          </p:cNvPr>
          <p:cNvPicPr>
            <a:picLocks noGrp="1" noChangeAspect="1"/>
          </p:cNvPicPr>
          <p:nvPr>
            <p:ph idx="1"/>
          </p:nvPr>
        </p:nvPicPr>
        <p:blipFill>
          <a:blip r:embed="rId2"/>
          <a:stretch>
            <a:fillRect/>
          </a:stretch>
        </p:blipFill>
        <p:spPr>
          <a:xfrm>
            <a:off x="1286374" y="270475"/>
            <a:ext cx="9409565" cy="4994699"/>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21742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94FEEA-7660-FC7E-1278-7E8E8A5005C4}"/>
              </a:ext>
            </a:extLst>
          </p:cNvPr>
          <p:cNvSpPr>
            <a:spLocks noGrp="1"/>
          </p:cNvSpPr>
          <p:nvPr>
            <p:ph type="title"/>
          </p:nvPr>
        </p:nvSpPr>
        <p:spPr>
          <a:xfrm>
            <a:off x="556591" y="1741714"/>
            <a:ext cx="3518452" cy="4117749"/>
          </a:xfrm>
        </p:spPr>
        <p:txBody>
          <a:bodyPr anchor="t">
            <a:normAutofit/>
          </a:bodyPr>
          <a:lstStyle/>
          <a:p>
            <a:r>
              <a:rPr lang="en-US" dirty="0"/>
              <a:t>Thinking About your Time in Corrections…</a:t>
            </a:r>
          </a:p>
        </p:txBody>
      </p:sp>
      <p:graphicFrame>
        <p:nvGraphicFramePr>
          <p:cNvPr id="5" name="Content Placeholder 2">
            <a:extLst>
              <a:ext uri="{FF2B5EF4-FFF2-40B4-BE49-F238E27FC236}">
                <a16:creationId xmlns:a16="http://schemas.microsoft.com/office/drawing/2014/main" id="{18A49F71-64FE-60BD-5AAA-1C6E60707B2A}"/>
              </a:ext>
            </a:extLst>
          </p:cNvPr>
          <p:cNvGraphicFramePr>
            <a:graphicFrameLocks noGrp="1"/>
          </p:cNvGraphicFramePr>
          <p:nvPr>
            <p:ph idx="1"/>
            <p:extLst>
              <p:ext uri="{D42A27DB-BD31-4B8C-83A1-F6EECF244321}">
                <p14:modId xmlns:p14="http://schemas.microsoft.com/office/powerpoint/2010/main" val="1643740253"/>
              </p:ext>
            </p:extLst>
          </p:nvPr>
        </p:nvGraphicFramePr>
        <p:xfrm>
          <a:off x="5189022" y="722671"/>
          <a:ext cx="6639183" cy="5530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49707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3" name="Content Placeholder 12" descr="Table&#10;&#10;Description automatically generated">
            <a:extLst>
              <a:ext uri="{FF2B5EF4-FFF2-40B4-BE49-F238E27FC236}">
                <a16:creationId xmlns:a16="http://schemas.microsoft.com/office/drawing/2014/main" id="{7E023EAE-7CA8-F523-EF1D-405F21EAE482}"/>
              </a:ext>
            </a:extLst>
          </p:cNvPr>
          <p:cNvPicPr>
            <a:picLocks noGrp="1" noChangeAspect="1"/>
          </p:cNvPicPr>
          <p:nvPr>
            <p:ph idx="1"/>
          </p:nvPr>
        </p:nvPicPr>
        <p:blipFill rotWithShape="1">
          <a:blip r:embed="rId2"/>
          <a:srcRect t="9484"/>
          <a:stretch/>
        </p:blipFill>
        <p:spPr>
          <a:xfrm>
            <a:off x="-1" y="-357374"/>
            <a:ext cx="12192001" cy="4883281"/>
          </a:xfrm>
          <a:prstGeom prst="rect">
            <a:avLst/>
          </a:prstGeom>
        </p:spPr>
      </p:pic>
      <p:sp>
        <p:nvSpPr>
          <p:cNvPr id="27" name="Freeform 9">
            <a:extLst>
              <a:ext uri="{FF2B5EF4-FFF2-40B4-BE49-F238E27FC236}">
                <a16:creationId xmlns:a16="http://schemas.microsoft.com/office/drawing/2014/main" id="{F73FEE0E-0740-4139-808A-A3B329A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B53E5-4112-1925-A5CE-DFCC4612D00C}"/>
              </a:ext>
            </a:extLst>
          </p:cNvPr>
          <p:cNvSpPr>
            <a:spLocks noGrp="1"/>
          </p:cNvSpPr>
          <p:nvPr>
            <p:ph type="title"/>
          </p:nvPr>
        </p:nvSpPr>
        <p:spPr>
          <a:xfrm>
            <a:off x="812788" y="4895558"/>
            <a:ext cx="10572000" cy="779529"/>
          </a:xfrm>
        </p:spPr>
        <p:txBody>
          <a:bodyPr vert="horz" lIns="91440" tIns="45720" rIns="91440" bIns="45720" rtlCol="0" anchor="b">
            <a:normAutofit/>
          </a:bodyPr>
          <a:lstStyle/>
          <a:p>
            <a:r>
              <a:rPr lang="en-US" dirty="0"/>
              <a:t>MIES</a:t>
            </a:r>
          </a:p>
        </p:txBody>
      </p:sp>
      <p:sp>
        <p:nvSpPr>
          <p:cNvPr id="11" name="TextBox 10">
            <a:extLst>
              <a:ext uri="{FF2B5EF4-FFF2-40B4-BE49-F238E27FC236}">
                <a16:creationId xmlns:a16="http://schemas.microsoft.com/office/drawing/2014/main" id="{581155DE-CFE0-82FF-712E-851E5C13E927}"/>
              </a:ext>
            </a:extLst>
          </p:cNvPr>
          <p:cNvSpPr txBox="1"/>
          <p:nvPr/>
        </p:nvSpPr>
        <p:spPr>
          <a:xfrm>
            <a:off x="4989143" y="447188"/>
            <a:ext cx="6585235" cy="3632200"/>
          </a:xfrm>
          <a:prstGeom prst="rect">
            <a:avLst/>
          </a:prstGeom>
        </p:spPr>
        <p:txBody>
          <a:bodyPr vert="horz" lIns="91440" tIns="45720" rIns="91440" bIns="45720" rtlCol="0" anchor="ctr">
            <a:normAutofit/>
          </a:bodyPr>
          <a:lstStyle/>
          <a:p>
            <a:pPr>
              <a:spcBef>
                <a:spcPct val="20000"/>
              </a:spcBef>
              <a:spcAft>
                <a:spcPts val="600"/>
              </a:spcAft>
              <a:buClr>
                <a:schemeClr val="accent1"/>
              </a:buClr>
              <a:buFont typeface="Wingdings 2" charset="2"/>
              <a:buChar char=""/>
            </a:pPr>
            <a:endParaRPr lang="en-US" sz="1600" dirty="0">
              <a:solidFill>
                <a:schemeClr val="bg1">
                  <a:lumMod val="85000"/>
                  <a:lumOff val="15000"/>
                </a:schemeClr>
              </a:solidFill>
            </a:endParaRPr>
          </a:p>
        </p:txBody>
      </p:sp>
      <p:sp>
        <p:nvSpPr>
          <p:cNvPr id="19" name="TextBox 18">
            <a:extLst>
              <a:ext uri="{FF2B5EF4-FFF2-40B4-BE49-F238E27FC236}">
                <a16:creationId xmlns:a16="http://schemas.microsoft.com/office/drawing/2014/main" id="{E8E29FCB-2088-785B-6C19-259EA7DD5691}"/>
              </a:ext>
            </a:extLst>
          </p:cNvPr>
          <p:cNvSpPr txBox="1"/>
          <p:nvPr/>
        </p:nvSpPr>
        <p:spPr>
          <a:xfrm>
            <a:off x="2243918" y="5042690"/>
            <a:ext cx="8728881" cy="646331"/>
          </a:xfrm>
          <a:prstGeom prst="rect">
            <a:avLst/>
          </a:prstGeom>
          <a:noFill/>
        </p:spPr>
        <p:txBody>
          <a:bodyPr wrap="square">
            <a:spAutoFit/>
          </a:bodyPr>
          <a:lstStyle/>
          <a:p>
            <a:pPr>
              <a:spcBef>
                <a:spcPct val="20000"/>
              </a:spcBef>
              <a:spcAft>
                <a:spcPts val="600"/>
              </a:spcAft>
              <a:buClr>
                <a:schemeClr val="accent1"/>
              </a:buClr>
              <a:buFont typeface="Wingdings 2" charset="2"/>
              <a:buChar char=""/>
            </a:pPr>
            <a:r>
              <a:rPr lang="en-US" sz="1800" dirty="0"/>
              <a:t>Psychometric evaluation </a:t>
            </a:r>
            <a:r>
              <a:rPr lang="en-US" dirty="0"/>
              <a:t>Psychometric evaluation of the moral injury events scale –Shay, et al. (2013)</a:t>
            </a:r>
          </a:p>
        </p:txBody>
      </p:sp>
    </p:spTree>
    <p:extLst>
      <p:ext uri="{BB962C8B-B14F-4D97-AF65-F5344CB8AC3E}">
        <p14:creationId xmlns:p14="http://schemas.microsoft.com/office/powerpoint/2010/main" val="231816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83B206-940B-07EB-A053-E5B4B2D92F55}"/>
              </a:ext>
            </a:extLst>
          </p:cNvPr>
          <p:cNvSpPr>
            <a:spLocks noGrp="1"/>
          </p:cNvSpPr>
          <p:nvPr>
            <p:ph type="title"/>
          </p:nvPr>
        </p:nvSpPr>
        <p:spPr>
          <a:xfrm>
            <a:off x="641754" y="1687286"/>
            <a:ext cx="3269463" cy="3978017"/>
          </a:xfrm>
        </p:spPr>
        <p:txBody>
          <a:bodyPr anchor="t">
            <a:normAutofit/>
          </a:bodyPr>
          <a:lstStyle/>
          <a:p>
            <a:r>
              <a:rPr lang="en-US" sz="4400"/>
              <a:t>MI-Related Scales</a:t>
            </a:r>
          </a:p>
        </p:txBody>
      </p:sp>
      <p:graphicFrame>
        <p:nvGraphicFramePr>
          <p:cNvPr id="5" name="Content Placeholder 2">
            <a:extLst>
              <a:ext uri="{FF2B5EF4-FFF2-40B4-BE49-F238E27FC236}">
                <a16:creationId xmlns:a16="http://schemas.microsoft.com/office/drawing/2014/main" id="{7B0E11F4-EFDF-3EC7-8336-8703F8133B7D}"/>
              </a:ext>
            </a:extLst>
          </p:cNvPr>
          <p:cNvGraphicFramePr>
            <a:graphicFrameLocks noGrp="1"/>
          </p:cNvGraphicFramePr>
          <p:nvPr>
            <p:ph idx="1"/>
            <p:extLst>
              <p:ext uri="{D42A27DB-BD31-4B8C-83A1-F6EECF244321}">
                <p14:modId xmlns:p14="http://schemas.microsoft.com/office/powerpoint/2010/main" val="2886966284"/>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65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2A628E-6A88-8657-0D13-773F4ED4CF6F}"/>
              </a:ext>
            </a:extLst>
          </p:cNvPr>
          <p:cNvSpPr>
            <a:spLocks noGrp="1"/>
          </p:cNvSpPr>
          <p:nvPr>
            <p:ph type="title"/>
          </p:nvPr>
        </p:nvSpPr>
        <p:spPr>
          <a:xfrm>
            <a:off x="451515" y="1734857"/>
            <a:ext cx="4737839" cy="3388287"/>
          </a:xfrm>
        </p:spPr>
        <p:txBody>
          <a:bodyPr anchor="ctr">
            <a:normAutofit/>
          </a:bodyPr>
          <a:lstStyle/>
          <a:p>
            <a:r>
              <a:rPr lang="en-US" dirty="0"/>
              <a:t>Moral Injury Symptom Scale – MISS - HP</a:t>
            </a:r>
          </a:p>
        </p:txBody>
      </p:sp>
      <p:sp>
        <p:nvSpPr>
          <p:cNvPr id="3" name="Content Placeholder 2">
            <a:extLst>
              <a:ext uri="{FF2B5EF4-FFF2-40B4-BE49-F238E27FC236}">
                <a16:creationId xmlns:a16="http://schemas.microsoft.com/office/drawing/2014/main" id="{8014B457-A279-51D7-E8B8-6638C24636B8}"/>
              </a:ext>
            </a:extLst>
          </p:cNvPr>
          <p:cNvSpPr>
            <a:spLocks noGrp="1"/>
          </p:cNvSpPr>
          <p:nvPr>
            <p:ph idx="1"/>
          </p:nvPr>
        </p:nvSpPr>
        <p:spPr>
          <a:xfrm>
            <a:off x="5556551" y="811161"/>
            <a:ext cx="6433887" cy="5309420"/>
          </a:xfrm>
          <a:effectLst/>
        </p:spPr>
        <p:txBody>
          <a:bodyPr>
            <a:normAutofit/>
          </a:bodyPr>
          <a:lstStyle/>
          <a:p>
            <a:r>
              <a:rPr lang="en-US" dirty="0"/>
              <a:t>Measures</a:t>
            </a:r>
          </a:p>
          <a:p>
            <a:pPr lvl="1"/>
            <a:r>
              <a:rPr lang="en-US" dirty="0"/>
              <a:t>Betrayal</a:t>
            </a:r>
          </a:p>
          <a:p>
            <a:pPr lvl="1"/>
            <a:r>
              <a:rPr lang="en-US" dirty="0"/>
              <a:t>Guilt</a:t>
            </a:r>
          </a:p>
          <a:p>
            <a:pPr lvl="1"/>
            <a:r>
              <a:rPr lang="en-US" dirty="0"/>
              <a:t>Shame</a:t>
            </a:r>
          </a:p>
          <a:p>
            <a:pPr lvl="1"/>
            <a:r>
              <a:rPr lang="en-US" dirty="0"/>
              <a:t>Moral Concerns</a:t>
            </a:r>
          </a:p>
          <a:p>
            <a:pPr lvl="1"/>
            <a:r>
              <a:rPr lang="en-US" dirty="0"/>
              <a:t>Loss of trust</a:t>
            </a:r>
          </a:p>
          <a:p>
            <a:pPr lvl="1"/>
            <a:r>
              <a:rPr lang="en-US" dirty="0"/>
              <a:t>Loss of meaning</a:t>
            </a:r>
          </a:p>
          <a:p>
            <a:pPr lvl="1"/>
            <a:r>
              <a:rPr lang="en-US" dirty="0"/>
              <a:t>Unforgiveness</a:t>
            </a:r>
          </a:p>
          <a:p>
            <a:pPr lvl="1"/>
            <a:r>
              <a:rPr lang="en-US" dirty="0"/>
              <a:t>Self-condemnation</a:t>
            </a:r>
          </a:p>
          <a:p>
            <a:pPr lvl="1"/>
            <a:r>
              <a:rPr lang="en-US" dirty="0"/>
              <a:t>Feeling punished by God</a:t>
            </a:r>
          </a:p>
          <a:p>
            <a:pPr lvl="1"/>
            <a:r>
              <a:rPr lang="en-US" dirty="0"/>
              <a:t>Loss of religion or faith</a:t>
            </a:r>
          </a:p>
          <a:p>
            <a:pPr lvl="1"/>
            <a:endParaRPr lang="en-US" dirty="0"/>
          </a:p>
        </p:txBody>
      </p:sp>
    </p:spTree>
    <p:extLst>
      <p:ext uri="{BB962C8B-B14F-4D97-AF65-F5344CB8AC3E}">
        <p14:creationId xmlns:p14="http://schemas.microsoft.com/office/powerpoint/2010/main" val="2972909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DFE293-0DFD-8A4E-8EA6-55B52A57F837}"/>
              </a:ext>
            </a:extLst>
          </p:cNvPr>
          <p:cNvSpPr>
            <a:spLocks noGrp="1"/>
          </p:cNvSpPr>
          <p:nvPr>
            <p:ph type="title"/>
          </p:nvPr>
        </p:nvSpPr>
        <p:spPr>
          <a:xfrm>
            <a:off x="451515" y="1734857"/>
            <a:ext cx="3765483" cy="3388287"/>
          </a:xfrm>
        </p:spPr>
        <p:txBody>
          <a:bodyPr anchor="ctr">
            <a:normAutofit/>
          </a:bodyPr>
          <a:lstStyle/>
          <a:p>
            <a:r>
              <a:rPr lang="en-US" dirty="0"/>
              <a:t>Qualitative Data :  “Drinking the Kool Aid”</a:t>
            </a:r>
            <a:br>
              <a:rPr lang="en-US" dirty="0"/>
            </a:br>
            <a:endParaRPr lang="en-US" dirty="0"/>
          </a:p>
        </p:txBody>
      </p:sp>
      <p:sp>
        <p:nvSpPr>
          <p:cNvPr id="4" name="Content Placeholder 3">
            <a:extLst>
              <a:ext uri="{FF2B5EF4-FFF2-40B4-BE49-F238E27FC236}">
                <a16:creationId xmlns:a16="http://schemas.microsoft.com/office/drawing/2014/main" id="{6D00C08F-FFE2-886F-1C8B-667D144CB999}"/>
              </a:ext>
            </a:extLst>
          </p:cNvPr>
          <p:cNvSpPr>
            <a:spLocks noGrp="1"/>
          </p:cNvSpPr>
          <p:nvPr>
            <p:ph idx="1"/>
          </p:nvPr>
        </p:nvSpPr>
        <p:spPr>
          <a:xfrm>
            <a:off x="6008068" y="978992"/>
            <a:ext cx="5365218" cy="5421807"/>
          </a:xfrm>
          <a:effectLst/>
        </p:spPr>
        <p:txBody>
          <a:bodyPr>
            <a:normAutofit/>
          </a:bodyPr>
          <a:lstStyle/>
          <a:p>
            <a:pPr marL="457200" lvl="1" indent="0">
              <a:lnSpc>
                <a:spcPct val="90000"/>
              </a:lnSpc>
              <a:buNone/>
            </a:pPr>
            <a:r>
              <a:rPr lang="en-US" sz="1100" b="1" dirty="0"/>
              <a:t>Participant 16: </a:t>
            </a:r>
            <a:r>
              <a:rPr lang="en-US" sz="1100" dirty="0"/>
              <a:t>Now that I haven’t been in that environment, it’s been a year, it’s like a weight is lifted...The people who were still there, I probably see them drinking the Kool-Aid and thinking it's going to change, but yet I feel they're just stuck.</a:t>
            </a:r>
          </a:p>
          <a:p>
            <a:pPr marL="0" lvl="0" indent="0">
              <a:lnSpc>
                <a:spcPct val="90000"/>
              </a:lnSpc>
              <a:buNone/>
            </a:pPr>
            <a:r>
              <a:rPr lang="en-US" sz="1100" b="1" dirty="0"/>
              <a:t>	Interviewer: </a:t>
            </a:r>
            <a:r>
              <a:rPr lang="en-US" sz="1100" dirty="0"/>
              <a:t>What was the weight?</a:t>
            </a:r>
          </a:p>
          <a:p>
            <a:pPr marL="0" lvl="0" indent="0">
              <a:lnSpc>
                <a:spcPct val="90000"/>
              </a:lnSpc>
              <a:buNone/>
            </a:pPr>
            <a:r>
              <a:rPr lang="en-US" sz="1100" b="1" dirty="0"/>
              <a:t>	Participant 16: </a:t>
            </a:r>
            <a:r>
              <a:rPr lang="en-US" sz="1100" dirty="0"/>
              <a:t>I think part of it is the internal wanting to help people 	and feeling like you're handicapped or 	handcuffed. This idea that, 	"oh, just be patient, things will change. We're going to work it out. 	We’re 	going to make it better. We hear what you're saying." This idea 	that we're understood, that we’re valued, and the next administration 	or the next six months or the next contract or the next, whatever it is, 	“it'll be different, and just wait, you'll see”.</a:t>
            </a:r>
          </a:p>
          <a:p>
            <a:pPr marL="0" lvl="0" indent="0">
              <a:lnSpc>
                <a:spcPct val="90000"/>
              </a:lnSpc>
              <a:buNone/>
            </a:pPr>
            <a:r>
              <a:rPr lang="en-US" sz="1100" dirty="0"/>
              <a:t>	</a:t>
            </a:r>
            <a:r>
              <a:rPr lang="en-US" sz="1100" b="1" dirty="0"/>
              <a:t>Interviewer: </a:t>
            </a:r>
            <a:r>
              <a:rPr lang="en-US" sz="1100" dirty="0"/>
              <a:t>With these colleagues when people are "drinking the 	Kool-Aid", what professional behaviors do 	you see 	coming 	out of them?</a:t>
            </a:r>
          </a:p>
          <a:p>
            <a:pPr marL="0" lvl="0" indent="0">
              <a:lnSpc>
                <a:spcPct val="90000"/>
              </a:lnSpc>
              <a:buNone/>
            </a:pPr>
            <a:r>
              <a:rPr lang="en-US" sz="1100" dirty="0"/>
              <a:t>	</a:t>
            </a:r>
            <a:r>
              <a:rPr lang="en-US" sz="1100" b="1" dirty="0"/>
              <a:t>Participant 16: </a:t>
            </a:r>
            <a:r>
              <a:rPr lang="en-US" sz="1100" dirty="0"/>
              <a:t>How do I describe that? What can be legal may not 	be ethical, and I think a lot of people 	go into 	this 	with this 	idea that I want to help. They genuinely want to do the right thing. 	You are 	challenged often on a 	day-to-day 	basis between 		what is lawful and what is ethical and that middle 	ground. 	Granted, you give up 	some things 	and 	some things you say, "I 	would never do this," but 	you find yourself doing it, and you have to 	automatically go 	back to say, "Why am I doing what I’m 	doing 	and is this worth it", and what are the pros and 	cons?</a:t>
            </a:r>
          </a:p>
          <a:p>
            <a:pPr>
              <a:lnSpc>
                <a:spcPct val="90000"/>
              </a:lnSpc>
            </a:pPr>
            <a:endParaRPr lang="en-US" sz="1100" dirty="0"/>
          </a:p>
        </p:txBody>
      </p:sp>
    </p:spTree>
    <p:extLst>
      <p:ext uri="{BB962C8B-B14F-4D97-AF65-F5344CB8AC3E}">
        <p14:creationId xmlns:p14="http://schemas.microsoft.com/office/powerpoint/2010/main" val="394866452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3779-4692-4343-A07D-41CB1FF88181}"/>
              </a:ext>
            </a:extLst>
          </p:cNvPr>
          <p:cNvSpPr>
            <a:spLocks noGrp="1"/>
          </p:cNvSpPr>
          <p:nvPr>
            <p:ph type="title"/>
          </p:nvPr>
        </p:nvSpPr>
        <p:spPr>
          <a:xfrm>
            <a:off x="451515" y="1734857"/>
            <a:ext cx="3765483" cy="3388287"/>
          </a:xfrm>
        </p:spPr>
        <p:txBody>
          <a:bodyPr anchor="ctr">
            <a:normAutofit/>
          </a:bodyPr>
          <a:lstStyle/>
          <a:p>
            <a:r>
              <a:rPr lang="en-US" dirty="0"/>
              <a:t>Qualitative Data : “A Betrayal of What’s Right”</a:t>
            </a:r>
          </a:p>
        </p:txBody>
      </p:sp>
      <p:sp>
        <p:nvSpPr>
          <p:cNvPr id="3" name="Content Placeholder 2">
            <a:extLst>
              <a:ext uri="{FF2B5EF4-FFF2-40B4-BE49-F238E27FC236}">
                <a16:creationId xmlns:a16="http://schemas.microsoft.com/office/drawing/2014/main" id="{A4983624-5192-5345-A4C9-BCCD8A31CFF0}"/>
              </a:ext>
            </a:extLst>
          </p:cNvPr>
          <p:cNvSpPr>
            <a:spLocks noGrp="1"/>
          </p:cNvSpPr>
          <p:nvPr>
            <p:ph idx="1"/>
          </p:nvPr>
        </p:nvSpPr>
        <p:spPr>
          <a:xfrm>
            <a:off x="4336026" y="474133"/>
            <a:ext cx="7404459" cy="6280628"/>
          </a:xfrm>
          <a:effectLst/>
        </p:spPr>
        <p:txBody>
          <a:bodyPr>
            <a:normAutofit fontScale="77500" lnSpcReduction="20000"/>
          </a:bodyPr>
          <a:lstStyle/>
          <a:p>
            <a:r>
              <a:rPr lang="en-US" b="1" dirty="0"/>
              <a:t>Participant 17: </a:t>
            </a:r>
            <a:r>
              <a:rPr lang="en-US" dirty="0"/>
              <a:t>I had a captain in the Department of Corrections and he said, “acquiescence leads to acceptance, which leads to permission” and dealing with offenders. I think it also has a lot to do with us because not only are we challenged just with code of ethics and helping people doing no harm, we're challenged with offenders trying to try to manipulate us and pick up on their BS. Then also from usually the administration, the bureaucracy, the corporate governance, you get it on all sides, and very rarely is there a-- if your self-worth and your overall enjoyment is dependent upon other people within that environment, it's set up to fail.</a:t>
            </a:r>
          </a:p>
          <a:p>
            <a:r>
              <a:rPr lang="en-US" b="1" dirty="0"/>
              <a:t>Interviewer: </a:t>
            </a:r>
            <a:r>
              <a:rPr lang="en-US" dirty="0"/>
              <a:t>Do you have any examples of those little things that you've seen that have been compromises of a person's professional work or dignity?</a:t>
            </a:r>
          </a:p>
          <a:p>
            <a:r>
              <a:rPr lang="en-US" b="1" dirty="0"/>
              <a:t>Participant 17:…</a:t>
            </a:r>
            <a:r>
              <a:rPr lang="en-US" dirty="0"/>
              <a:t>Doing suicide rounds. The idea is to go around and check in with this person at the night, how are you doing, what's going on? You have 20 of those. You might have somebody with you, you might not. You might trust that other person, you might not. And so the idea is, hey, let's go check on each individual person. Part of the compromise is, I'm not going to go talk to 20 people. You might think I am, but this is not humanly possible. Half of them will cuss you, and then you put yourself at risk by going too close. You know you might get an F you or whatever, and that can be a quick-- whatever. It's not even worth it. For me, I'm like that's a compromise of getting my stuff done in order to complete the day and also some sense of self-care…At the same time, there's part of me, that's like I can overlook an F you, a southern vulgarity or whatever, and say 'what's really bugging you', knowing that that person might actually talk to me for a half an hour. It might not have anything to do with what the boxes I'm supposed to check for the suicide watch, but it might be extremely helpful to that person, but it had to cost me 30 minutes of my day, and who knows what all the result might be in terms of where that conversation could go, what report I might have to fill out.  </a:t>
            </a:r>
          </a:p>
          <a:p>
            <a:pPr marL="0" indent="0">
              <a:buNone/>
            </a:pPr>
            <a:r>
              <a:rPr lang="en-US" dirty="0"/>
              <a:t>	I oftentimes found myself like, "Who cares?" but that's not-- You know what I’m 	saying? That's a compromise on my part because that's not who I am or who I 	ever wanted to be.</a:t>
            </a:r>
          </a:p>
          <a:p>
            <a:pPr>
              <a:lnSpc>
                <a:spcPct val="90000"/>
              </a:lnSpc>
            </a:pPr>
            <a:endParaRPr lang="en-US" sz="1400" dirty="0"/>
          </a:p>
        </p:txBody>
      </p:sp>
    </p:spTree>
    <p:extLst>
      <p:ext uri="{BB962C8B-B14F-4D97-AF65-F5344CB8AC3E}">
        <p14:creationId xmlns:p14="http://schemas.microsoft.com/office/powerpoint/2010/main" val="173075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A73EC0-AF84-6B4D-B45B-D3EB1CCEE49F}"/>
              </a:ext>
            </a:extLst>
          </p:cNvPr>
          <p:cNvSpPr>
            <a:spLocks noGrp="1"/>
          </p:cNvSpPr>
          <p:nvPr>
            <p:ph type="title"/>
          </p:nvPr>
        </p:nvSpPr>
        <p:spPr>
          <a:xfrm>
            <a:off x="451515" y="1734857"/>
            <a:ext cx="3765483" cy="3388287"/>
          </a:xfrm>
        </p:spPr>
        <p:txBody>
          <a:bodyPr anchor="ctr">
            <a:normAutofit/>
          </a:bodyPr>
          <a:lstStyle/>
          <a:p>
            <a:r>
              <a:rPr lang="en-US" dirty="0" err="1"/>
              <a:t>Qualittative</a:t>
            </a:r>
            <a:r>
              <a:rPr lang="en-US" dirty="0"/>
              <a:t> Data: “Catch 22”</a:t>
            </a:r>
          </a:p>
        </p:txBody>
      </p:sp>
      <p:sp>
        <p:nvSpPr>
          <p:cNvPr id="3" name="Content Placeholder 2">
            <a:extLst>
              <a:ext uri="{FF2B5EF4-FFF2-40B4-BE49-F238E27FC236}">
                <a16:creationId xmlns:a16="http://schemas.microsoft.com/office/drawing/2014/main" id="{3E7AB8B0-513E-924F-800A-301447A71C84}"/>
              </a:ext>
            </a:extLst>
          </p:cNvPr>
          <p:cNvSpPr>
            <a:spLocks noGrp="1"/>
          </p:cNvSpPr>
          <p:nvPr>
            <p:ph idx="1"/>
          </p:nvPr>
        </p:nvSpPr>
        <p:spPr>
          <a:xfrm>
            <a:off x="6008068" y="978993"/>
            <a:ext cx="5365218" cy="4900014"/>
          </a:xfrm>
          <a:effectLst/>
        </p:spPr>
        <p:txBody>
          <a:bodyPr>
            <a:normAutofit/>
          </a:bodyPr>
          <a:lstStyle/>
          <a:p>
            <a:pPr>
              <a:lnSpc>
                <a:spcPct val="90000"/>
              </a:lnSpc>
            </a:pPr>
            <a:r>
              <a:rPr lang="en-US" sz="1400" b="1" dirty="0"/>
              <a:t>Participant 8</a:t>
            </a:r>
            <a:r>
              <a:rPr lang="en-US" sz="1400" dirty="0"/>
              <a:t>: These are challenges I'm having in trying to do my job. Here's the things that I'm seeing that's making it difficult and here's how I can possibly see it making it better in addressing not only safety concerns, but also kind of the Catch 22 of HIPAA confidentiality of, I'm supposed to hold someone's intimate things as we're processing to make him better, but yet I have to report everything that's going on, and this makes it very hard for me to be a professional when that's what I was hired for and not as the correctional officer which what you're trying to implement on me. Corrections basically looked at me- having to look at my clinical work more as like an investigator on certain things which is not how we are clinically trained. We're clinically trained to be more curious and to go in as a collaborator instead of basically probation parole officer. And knowing that sometimes you have to go in with all hats on and how to juggle them while you're trying to do clinical treatment.</a:t>
            </a:r>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2506927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E797C9-0063-7947-A3A5-DD0457AE4793}"/>
              </a:ext>
            </a:extLst>
          </p:cNvPr>
          <p:cNvSpPr>
            <a:spLocks noGrp="1"/>
          </p:cNvSpPr>
          <p:nvPr>
            <p:ph type="title"/>
          </p:nvPr>
        </p:nvSpPr>
        <p:spPr>
          <a:xfrm>
            <a:off x="451515" y="1734857"/>
            <a:ext cx="3765483" cy="3388287"/>
          </a:xfrm>
        </p:spPr>
        <p:txBody>
          <a:bodyPr anchor="ctr">
            <a:normAutofit/>
          </a:bodyPr>
          <a:lstStyle/>
          <a:p>
            <a:r>
              <a:rPr lang="en-US" dirty="0"/>
              <a:t>Qualitative Data: “By a Person in Power”</a:t>
            </a:r>
          </a:p>
        </p:txBody>
      </p:sp>
      <p:sp>
        <p:nvSpPr>
          <p:cNvPr id="4" name="Content Placeholder 3">
            <a:extLst>
              <a:ext uri="{FF2B5EF4-FFF2-40B4-BE49-F238E27FC236}">
                <a16:creationId xmlns:a16="http://schemas.microsoft.com/office/drawing/2014/main" id="{ED196634-6B56-EBF1-E806-D96B46429963}"/>
              </a:ext>
            </a:extLst>
          </p:cNvPr>
          <p:cNvSpPr>
            <a:spLocks noGrp="1"/>
          </p:cNvSpPr>
          <p:nvPr>
            <p:ph idx="1"/>
          </p:nvPr>
        </p:nvSpPr>
        <p:spPr>
          <a:xfrm>
            <a:off x="5816733" y="562708"/>
            <a:ext cx="6211144" cy="6002215"/>
          </a:xfrm>
          <a:effectLst/>
        </p:spPr>
        <p:txBody>
          <a:bodyPr>
            <a:normAutofit/>
          </a:bodyPr>
          <a:lstStyle/>
          <a:p>
            <a:pPr>
              <a:lnSpc>
                <a:spcPct val="90000"/>
              </a:lnSpc>
            </a:pPr>
            <a:r>
              <a:rPr lang="en-US" sz="1600" b="1" dirty="0"/>
              <a:t>Participant 12:</a:t>
            </a:r>
            <a:r>
              <a:rPr lang="en-US" sz="1600" dirty="0"/>
              <a:t>…but I had to take a week off of work…and while I was gone, some incident happened with this client and they kicked him out of the program and they were happy about it…I come back to work after a week and they're telling this story and </a:t>
            </a:r>
            <a:r>
              <a:rPr lang="en-US" sz="1600" dirty="0" err="1"/>
              <a:t>yukking</a:t>
            </a:r>
            <a:r>
              <a:rPr lang="en-US" sz="1600" dirty="0"/>
              <a:t> it up and so funny and he's such a liar and a manipulator and I'm sitting at my desk and I'm crying because I feel so powerless and I feel like what I'm part of as being part of this staff is corrupt. I don't want to be part of it. That's not the kind of person that I am. Worst case scenario, this guy's a liar and a manipulator, that's sad. Like, that's a bummer that he's been in this for so long and nothing's changed and how sad that this 	program didn't work out and they're reveling in it and so that's the kind of stuff that I 	mean where it's like, it’s all like there to certain people to command staff and people maybe on their level or above, it's so smiley and sweet and friendly and then that's how we treat the people who are entrusted to our care.</a:t>
            </a:r>
          </a:p>
          <a:p>
            <a:pPr>
              <a:lnSpc>
                <a:spcPct val="90000"/>
              </a:lnSpc>
            </a:pPr>
            <a:r>
              <a:rPr lang="en-US" sz="1600" b="1" dirty="0"/>
              <a:t>Interviewer:  </a:t>
            </a:r>
            <a:r>
              <a:rPr lang="en-US" sz="1600" dirty="0"/>
              <a:t>Why do you think the system worked that time (prior example) and then in another case, there's this joy about getting this person kicked out?</a:t>
            </a:r>
          </a:p>
          <a:p>
            <a:pPr>
              <a:lnSpc>
                <a:spcPct val="90000"/>
              </a:lnSpc>
            </a:pPr>
            <a:r>
              <a:rPr lang="en-US" sz="1600" b="1" dirty="0"/>
              <a:t>Participant 12: </a:t>
            </a:r>
            <a:r>
              <a:rPr lang="en-US" sz="1600" dirty="0"/>
              <a:t>Because I didn't have to go through them because it depends on who's in power. </a:t>
            </a:r>
          </a:p>
        </p:txBody>
      </p:sp>
    </p:spTree>
    <p:extLst>
      <p:ext uri="{BB962C8B-B14F-4D97-AF65-F5344CB8AC3E}">
        <p14:creationId xmlns:p14="http://schemas.microsoft.com/office/powerpoint/2010/main" val="24415193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BA89-E9FA-974C-AF4E-71A15197A1A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9E099DB-838C-FD42-AECD-7BDE42C825C2}"/>
              </a:ext>
            </a:extLst>
          </p:cNvPr>
          <p:cNvSpPr>
            <a:spLocks noGrp="1"/>
          </p:cNvSpPr>
          <p:nvPr>
            <p:ph idx="1"/>
          </p:nvPr>
        </p:nvSpPr>
        <p:spPr/>
        <p:txBody>
          <a:bodyPr/>
          <a:lstStyle/>
          <a:p>
            <a:r>
              <a:rPr lang="en-US" dirty="0"/>
              <a:t>1-Define the concept of moral injury and identify key constructs and how they are present in correctional environments.</a:t>
            </a:r>
          </a:p>
          <a:p>
            <a:r>
              <a:rPr lang="en-US" dirty="0"/>
              <a:t>2 – Explore the experience of moral injury in correctional environments and how moral injury may be experienced by correctional mental health staff.</a:t>
            </a:r>
          </a:p>
          <a:p>
            <a:r>
              <a:rPr lang="en-US" dirty="0"/>
              <a:t>3 – Identify opportunities to address and mitigate the harmful effects of moral injury in correctional environments.</a:t>
            </a:r>
          </a:p>
        </p:txBody>
      </p:sp>
      <p:pic>
        <p:nvPicPr>
          <p:cNvPr id="5" name="Picture 4">
            <a:extLst>
              <a:ext uri="{FF2B5EF4-FFF2-40B4-BE49-F238E27FC236}">
                <a16:creationId xmlns:a16="http://schemas.microsoft.com/office/drawing/2014/main" id="{48CF8491-5B1B-3448-81DF-36C85AEBC0F3}"/>
              </a:ext>
            </a:extLst>
          </p:cNvPr>
          <p:cNvPicPr>
            <a:picLocks noChangeAspect="1"/>
          </p:cNvPicPr>
          <p:nvPr/>
        </p:nvPicPr>
        <p:blipFill>
          <a:blip r:embed="rId2"/>
          <a:stretch>
            <a:fillRect/>
          </a:stretch>
        </p:blipFill>
        <p:spPr>
          <a:xfrm>
            <a:off x="6606652" y="295963"/>
            <a:ext cx="5194300" cy="1524000"/>
          </a:xfrm>
          <a:prstGeom prst="rect">
            <a:avLst/>
          </a:prstGeom>
        </p:spPr>
      </p:pic>
    </p:spTree>
    <p:extLst>
      <p:ext uri="{BB962C8B-B14F-4D97-AF65-F5344CB8AC3E}">
        <p14:creationId xmlns:p14="http://schemas.microsoft.com/office/powerpoint/2010/main" val="106493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C639-39FB-B44B-AD90-F6E40DCAF891}"/>
              </a:ext>
            </a:extLst>
          </p:cNvPr>
          <p:cNvSpPr>
            <a:spLocks noGrp="1"/>
          </p:cNvSpPr>
          <p:nvPr>
            <p:ph type="title"/>
          </p:nvPr>
        </p:nvSpPr>
        <p:spPr/>
        <p:txBody>
          <a:bodyPr>
            <a:normAutofit fontScale="90000"/>
          </a:bodyPr>
          <a:lstStyle/>
          <a:p>
            <a:pPr>
              <a:lnSpc>
                <a:spcPct val="90000"/>
              </a:lnSpc>
            </a:pPr>
            <a:r>
              <a:rPr lang="en-US" sz="3400" dirty="0"/>
              <a:t>Mitigating Moral Injury for Correctional Mental Health Professionals</a:t>
            </a:r>
          </a:p>
        </p:txBody>
      </p:sp>
      <p:graphicFrame>
        <p:nvGraphicFramePr>
          <p:cNvPr id="5" name="Content Placeholder 2">
            <a:extLst>
              <a:ext uri="{FF2B5EF4-FFF2-40B4-BE49-F238E27FC236}">
                <a16:creationId xmlns:a16="http://schemas.microsoft.com/office/drawing/2014/main" id="{C00B8624-E6ED-4497-A77B-D60F2A0442B0}"/>
              </a:ext>
            </a:extLst>
          </p:cNvPr>
          <p:cNvGraphicFramePr>
            <a:graphicFrameLocks noGrp="1"/>
          </p:cNvGraphicFramePr>
          <p:nvPr>
            <p:ph idx="1"/>
            <p:extLst>
              <p:ext uri="{D42A27DB-BD31-4B8C-83A1-F6EECF244321}">
                <p14:modId xmlns:p14="http://schemas.microsoft.com/office/powerpoint/2010/main" val="2387275346"/>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30942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48FE-DF63-AB4D-BC8A-572EBE8B7EB8}"/>
              </a:ext>
            </a:extLst>
          </p:cNvPr>
          <p:cNvSpPr>
            <a:spLocks noGrp="1"/>
          </p:cNvSpPr>
          <p:nvPr>
            <p:ph type="title"/>
          </p:nvPr>
        </p:nvSpPr>
        <p:spPr/>
        <p:txBody>
          <a:bodyPr>
            <a:normAutofit/>
          </a:bodyPr>
          <a:lstStyle/>
          <a:p>
            <a:r>
              <a:rPr lang="en-US" dirty="0"/>
              <a:t>The Social Work Perspective</a:t>
            </a:r>
          </a:p>
        </p:txBody>
      </p:sp>
      <p:sp>
        <p:nvSpPr>
          <p:cNvPr id="9" name="Content Placeholder 8">
            <a:extLst>
              <a:ext uri="{FF2B5EF4-FFF2-40B4-BE49-F238E27FC236}">
                <a16:creationId xmlns:a16="http://schemas.microsoft.com/office/drawing/2014/main" id="{16B5A757-6B12-4A5F-BEAA-B8205C3BDC84}"/>
              </a:ext>
            </a:extLst>
          </p:cNvPr>
          <p:cNvSpPr>
            <a:spLocks noGrp="1"/>
          </p:cNvSpPr>
          <p:nvPr>
            <p:ph idx="1"/>
          </p:nvPr>
        </p:nvSpPr>
        <p:spPr>
          <a:xfrm>
            <a:off x="458495" y="2288308"/>
            <a:ext cx="4362887" cy="3807691"/>
          </a:xfrm>
        </p:spPr>
        <p:txBody>
          <a:bodyPr>
            <a:normAutofit fontScale="92500" lnSpcReduction="20000"/>
          </a:bodyPr>
          <a:lstStyle/>
          <a:p>
            <a:r>
              <a:rPr lang="en-US" sz="2000" dirty="0"/>
              <a:t>Social work focuses on social justice through Micro, Mezzo &amp; Macro perspectives.</a:t>
            </a:r>
          </a:p>
          <a:p>
            <a:r>
              <a:rPr lang="en-US" sz="2000" dirty="0"/>
              <a:t>Finding solutions at each of these levels of practice</a:t>
            </a:r>
          </a:p>
          <a:p>
            <a:endParaRPr lang="en-US" sz="2000" dirty="0"/>
          </a:p>
          <a:p>
            <a:r>
              <a:rPr lang="en-US" sz="2000" dirty="0"/>
              <a:t>Micro - individual supports for clinicians</a:t>
            </a:r>
          </a:p>
          <a:p>
            <a:r>
              <a:rPr lang="en-US" sz="2000" dirty="0"/>
              <a:t>Mezzo – support for teams</a:t>
            </a:r>
          </a:p>
          <a:p>
            <a:r>
              <a:rPr lang="en-US" sz="2000" dirty="0"/>
              <a:t>Macro – support for the institutions of correctional healthcare</a:t>
            </a:r>
          </a:p>
          <a:p>
            <a:pPr marL="457200" lvl="1" indent="0">
              <a:buNone/>
            </a:pPr>
            <a:endParaRPr lang="en-US" sz="2000" dirty="0"/>
          </a:p>
        </p:txBody>
      </p:sp>
      <p:pic>
        <p:nvPicPr>
          <p:cNvPr id="5" name="Content Placeholder 4" descr="A picture containing graphical user interface&#10;&#10;Description automatically generated">
            <a:extLst>
              <a:ext uri="{FF2B5EF4-FFF2-40B4-BE49-F238E27FC236}">
                <a16:creationId xmlns:a16="http://schemas.microsoft.com/office/drawing/2014/main" id="{EE49CDA0-C666-604F-B304-B2B22C043889}"/>
              </a:ext>
            </a:extLst>
          </p:cNvPr>
          <p:cNvPicPr>
            <a:picLocks noChangeAspect="1"/>
          </p:cNvPicPr>
          <p:nvPr/>
        </p:nvPicPr>
        <p:blipFill>
          <a:blip r:embed="rId2"/>
          <a:stretch>
            <a:fillRect/>
          </a:stretch>
        </p:blipFill>
        <p:spPr>
          <a:xfrm>
            <a:off x="5101851" y="2908929"/>
            <a:ext cx="6277349" cy="2724479"/>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504544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E173E-7989-E81F-DFB5-FEEBE27F3CD6}"/>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rPr>
              <a:t>Components of Healing from Moral Injury</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578D470-E483-E9B1-1FF7-BA72F6B3A296}"/>
              </a:ext>
            </a:extLst>
          </p:cNvPr>
          <p:cNvSpPr>
            <a:spLocks noGrp="1"/>
          </p:cNvSpPr>
          <p:nvPr>
            <p:ph idx="1"/>
          </p:nvPr>
        </p:nvSpPr>
        <p:spPr>
          <a:xfrm>
            <a:off x="5146751" y="1218475"/>
            <a:ext cx="6080050" cy="4421051"/>
          </a:xfrm>
          <a:effectLst/>
        </p:spPr>
        <p:txBody>
          <a:bodyPr>
            <a:normAutofit/>
          </a:bodyPr>
          <a:lstStyle/>
          <a:p>
            <a:pPr>
              <a:lnSpc>
                <a:spcPct val="90000"/>
              </a:lnSpc>
            </a:pPr>
            <a:r>
              <a:rPr lang="en-US" sz="1400" dirty="0"/>
              <a:t>Forgiveness</a:t>
            </a:r>
          </a:p>
          <a:p>
            <a:pPr lvl="1">
              <a:lnSpc>
                <a:spcPct val="90000"/>
              </a:lnSpc>
            </a:pPr>
            <a:r>
              <a:rPr lang="en-US" sz="1400" dirty="0"/>
              <a:t>Self forgiveness</a:t>
            </a:r>
          </a:p>
          <a:p>
            <a:pPr lvl="2">
              <a:lnSpc>
                <a:spcPct val="90000"/>
              </a:lnSpc>
            </a:pPr>
            <a:r>
              <a:rPr lang="en-US" dirty="0"/>
              <a:t>Accepting responsibility</a:t>
            </a:r>
          </a:p>
          <a:p>
            <a:pPr lvl="2">
              <a:lnSpc>
                <a:spcPct val="90000"/>
              </a:lnSpc>
            </a:pPr>
            <a:r>
              <a:rPr lang="en-US" dirty="0"/>
              <a:t>Cultivating responsibility</a:t>
            </a:r>
          </a:p>
          <a:p>
            <a:pPr lvl="2">
              <a:lnSpc>
                <a:spcPct val="90000"/>
              </a:lnSpc>
            </a:pPr>
            <a:r>
              <a:rPr lang="en-US" dirty="0"/>
              <a:t>Making amends</a:t>
            </a:r>
          </a:p>
          <a:p>
            <a:pPr lvl="2">
              <a:lnSpc>
                <a:spcPct val="90000"/>
              </a:lnSpc>
            </a:pPr>
            <a:r>
              <a:rPr lang="en-US" dirty="0"/>
              <a:t>Reconstructing intact moral identity</a:t>
            </a:r>
          </a:p>
          <a:p>
            <a:pPr>
              <a:lnSpc>
                <a:spcPct val="90000"/>
              </a:lnSpc>
            </a:pPr>
            <a:r>
              <a:rPr lang="en-US" sz="1400" dirty="0"/>
              <a:t>Guilt and Shame Reduction</a:t>
            </a:r>
          </a:p>
          <a:p>
            <a:pPr lvl="2">
              <a:lnSpc>
                <a:spcPct val="90000"/>
              </a:lnSpc>
            </a:pPr>
            <a:endParaRPr lang="en-US" dirty="0"/>
          </a:p>
          <a:p>
            <a:pPr>
              <a:lnSpc>
                <a:spcPct val="90000"/>
              </a:lnSpc>
            </a:pPr>
            <a:r>
              <a:rPr lang="en-US" sz="1400" dirty="0"/>
              <a:t>Have any of you worked on self-forgiveness before?</a:t>
            </a:r>
          </a:p>
          <a:p>
            <a:pPr lvl="1">
              <a:lnSpc>
                <a:spcPct val="90000"/>
              </a:lnSpc>
            </a:pPr>
            <a:r>
              <a:rPr lang="en-US" sz="1400" dirty="0"/>
              <a:t>What has helped?</a:t>
            </a:r>
          </a:p>
          <a:p>
            <a:pPr lvl="1">
              <a:lnSpc>
                <a:spcPct val="90000"/>
              </a:lnSpc>
            </a:pPr>
            <a:r>
              <a:rPr lang="en-US" sz="1400" dirty="0"/>
              <a:t>What hindered that process? Roadblocks?</a:t>
            </a:r>
          </a:p>
          <a:p>
            <a:pPr lvl="1">
              <a:lnSpc>
                <a:spcPct val="90000"/>
              </a:lnSpc>
            </a:pPr>
            <a:r>
              <a:rPr lang="en-US" sz="1400" dirty="0"/>
              <a:t>What surprised you?</a:t>
            </a:r>
          </a:p>
          <a:p>
            <a:pPr lvl="1">
              <a:lnSpc>
                <a:spcPct val="90000"/>
              </a:lnSpc>
            </a:pPr>
            <a:r>
              <a:rPr lang="en-US" sz="1400" dirty="0"/>
              <a:t>https://</a:t>
            </a:r>
            <a:r>
              <a:rPr lang="en-US" sz="1400" dirty="0" err="1"/>
              <a:t>www.inc.com</a:t>
            </a:r>
            <a:r>
              <a:rPr lang="en-US" sz="1400" dirty="0"/>
              <a:t>/</a:t>
            </a:r>
            <a:r>
              <a:rPr lang="en-US" sz="1400" dirty="0" err="1"/>
              <a:t>rhett</a:t>
            </a:r>
            <a:r>
              <a:rPr lang="en-US" sz="1400" dirty="0"/>
              <a:t>-power/master-self-forgiveness-with-these-5-questions.html</a:t>
            </a:r>
          </a:p>
        </p:txBody>
      </p:sp>
    </p:spTree>
    <p:extLst>
      <p:ext uri="{BB962C8B-B14F-4D97-AF65-F5344CB8AC3E}">
        <p14:creationId xmlns:p14="http://schemas.microsoft.com/office/powerpoint/2010/main" val="2716409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0325-37C3-1B86-5BDA-277C37309C48}"/>
              </a:ext>
            </a:extLst>
          </p:cNvPr>
          <p:cNvSpPr>
            <a:spLocks noGrp="1"/>
          </p:cNvSpPr>
          <p:nvPr>
            <p:ph type="title"/>
          </p:nvPr>
        </p:nvSpPr>
        <p:spPr/>
        <p:txBody>
          <a:bodyPr/>
          <a:lstStyle/>
          <a:p>
            <a:r>
              <a:rPr lang="en-US" dirty="0"/>
              <a:t>Moral Injury Resources</a:t>
            </a:r>
          </a:p>
        </p:txBody>
      </p:sp>
      <p:sp>
        <p:nvSpPr>
          <p:cNvPr id="3" name="Content Placeholder 2">
            <a:extLst>
              <a:ext uri="{FF2B5EF4-FFF2-40B4-BE49-F238E27FC236}">
                <a16:creationId xmlns:a16="http://schemas.microsoft.com/office/drawing/2014/main" id="{99A28015-2C79-2ACA-492C-07AE3C6A1425}"/>
              </a:ext>
            </a:extLst>
          </p:cNvPr>
          <p:cNvSpPr>
            <a:spLocks noGrp="1"/>
          </p:cNvSpPr>
          <p:nvPr>
            <p:ph idx="1"/>
          </p:nvPr>
        </p:nvSpPr>
        <p:spPr>
          <a:xfrm>
            <a:off x="810000" y="2227006"/>
            <a:ext cx="11053740" cy="4380271"/>
          </a:xfrm>
        </p:spPr>
        <p:txBody>
          <a:bodyPr>
            <a:normAutofit fontScale="77500" lnSpcReduction="20000"/>
          </a:bodyPr>
          <a:lstStyle/>
          <a:p>
            <a:r>
              <a:rPr lang="en-US" sz="2100" dirty="0"/>
              <a:t>The Shay Moral Injury Center: </a:t>
            </a:r>
            <a:r>
              <a:rPr lang="en-US" sz="2100" dirty="0">
                <a:hlinkClick r:id="rId2"/>
              </a:rPr>
              <a:t>https://www.voa.org/moral-injury-war-inside?gclid=Cj0KCQjwio6XBhCMARIsAC0u9aFgYuqbfx94JaHEWj-H_oV-KvWA89OzCB0GMG9Y8f3Yu-uMnxJztlYaAmaMEALw_wcB</a:t>
            </a:r>
            <a:endParaRPr lang="en-US" sz="2100" dirty="0"/>
          </a:p>
          <a:p>
            <a:endParaRPr lang="en-US" sz="2100" dirty="0"/>
          </a:p>
          <a:p>
            <a:r>
              <a:rPr lang="en-US" sz="2100" dirty="0"/>
              <a:t>Treating Moral Injuries: </a:t>
            </a:r>
            <a:r>
              <a:rPr lang="en-US" sz="2100" dirty="0">
                <a:hlinkClick r:id="rId3"/>
              </a:rPr>
              <a:t>https://www.scientificamerican.com/article/treating-moral-injuries/</a:t>
            </a:r>
            <a:endParaRPr lang="en-US" sz="2100" dirty="0"/>
          </a:p>
          <a:p>
            <a:endParaRPr lang="en-US" sz="2100" dirty="0"/>
          </a:p>
          <a:p>
            <a:r>
              <a:rPr lang="en-US" sz="2100" dirty="0"/>
              <a:t>Moral Injury: </a:t>
            </a:r>
            <a:r>
              <a:rPr lang="en-US" sz="2100" dirty="0">
                <a:hlinkClick r:id="rId4"/>
              </a:rPr>
              <a:t>https://www.ptsd.va.gov/professional/treat/cooccurring/moral_injury.asp</a:t>
            </a:r>
            <a:endParaRPr lang="en-US" sz="2100" dirty="0"/>
          </a:p>
          <a:p>
            <a:endParaRPr lang="en-US" sz="2100" dirty="0"/>
          </a:p>
          <a:p>
            <a:r>
              <a:rPr lang="en-US" sz="2100" dirty="0"/>
              <a:t>Book: </a:t>
            </a:r>
            <a:r>
              <a:rPr lang="en-US" sz="2100" b="1" dirty="0"/>
              <a:t>Moral Distress and Injury in Human </a:t>
            </a:r>
            <a:r>
              <a:rPr lang="en-US" sz="2100" b="1" dirty="0" err="1"/>
              <a:t>Services:Cases</a:t>
            </a:r>
            <a:r>
              <a:rPr lang="en-US" sz="2100" b="1" dirty="0"/>
              <a:t>, Causes, and Strategies for Prevention – Reamer, F</a:t>
            </a:r>
          </a:p>
          <a:p>
            <a:endParaRPr lang="en-US" sz="2100" b="1" dirty="0"/>
          </a:p>
          <a:p>
            <a:r>
              <a:rPr lang="en-US" sz="2100" b="1" dirty="0">
                <a:hlinkClick r:id="rId5"/>
              </a:rPr>
              <a:t>https://www.voa.org/social-work-community-advocates</a:t>
            </a:r>
            <a:endParaRPr lang="en-US" sz="2100" b="1" dirty="0"/>
          </a:p>
          <a:p>
            <a:endParaRPr lang="en-US" sz="2100" b="1" dirty="0"/>
          </a:p>
          <a:p>
            <a:r>
              <a:rPr lang="en-US" sz="2100" b="1" dirty="0"/>
              <a:t>NAADAC PPT: https://</a:t>
            </a:r>
            <a:r>
              <a:rPr lang="en-US" sz="2100" b="1" dirty="0" err="1"/>
              <a:t>www.naadac.org</a:t>
            </a:r>
            <a:r>
              <a:rPr lang="en-US" sz="2100" b="1" dirty="0"/>
              <a:t>/assets/2416/</a:t>
            </a:r>
            <a:r>
              <a:rPr lang="en-US" sz="2100" b="1" dirty="0" err="1"/>
              <a:t>cardwell_nuckols_treatingmoral.pdf</a:t>
            </a:r>
            <a:endParaRPr lang="en-US" sz="2100" b="1" dirty="0"/>
          </a:p>
          <a:p>
            <a:endParaRPr lang="en-US" dirty="0"/>
          </a:p>
        </p:txBody>
      </p:sp>
    </p:spTree>
    <p:extLst>
      <p:ext uri="{BB962C8B-B14F-4D97-AF65-F5344CB8AC3E}">
        <p14:creationId xmlns:p14="http://schemas.microsoft.com/office/powerpoint/2010/main" val="3022565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E089-8813-DD4A-85B4-B7D73709C40B}"/>
              </a:ext>
            </a:extLst>
          </p:cNvPr>
          <p:cNvSpPr>
            <a:spLocks noGrp="1"/>
          </p:cNvSpPr>
          <p:nvPr>
            <p:ph type="title"/>
          </p:nvPr>
        </p:nvSpPr>
        <p:spPr/>
        <p:txBody>
          <a:bodyPr/>
          <a:lstStyle/>
          <a:p>
            <a:r>
              <a:rPr lang="en-US" dirty="0"/>
              <a:t>Directions for Future Research</a:t>
            </a:r>
          </a:p>
        </p:txBody>
      </p:sp>
      <p:sp>
        <p:nvSpPr>
          <p:cNvPr id="3" name="Content Placeholder 2">
            <a:extLst>
              <a:ext uri="{FF2B5EF4-FFF2-40B4-BE49-F238E27FC236}">
                <a16:creationId xmlns:a16="http://schemas.microsoft.com/office/drawing/2014/main" id="{472B0191-2852-404F-8F62-17173DC60A0F}"/>
              </a:ext>
            </a:extLst>
          </p:cNvPr>
          <p:cNvSpPr>
            <a:spLocks noGrp="1"/>
          </p:cNvSpPr>
          <p:nvPr>
            <p:ph idx="1"/>
          </p:nvPr>
        </p:nvSpPr>
        <p:spPr>
          <a:xfrm>
            <a:off x="406334" y="2455369"/>
            <a:ext cx="11267923" cy="4108269"/>
          </a:xfrm>
        </p:spPr>
        <p:txBody>
          <a:bodyPr>
            <a:normAutofit/>
          </a:bodyPr>
          <a:lstStyle/>
          <a:p>
            <a:r>
              <a:rPr lang="en-US" sz="2000" dirty="0"/>
              <a:t>Mixed methods study using the Moral Injury Events Scale (MIES) in conjunction with qualitative interviews</a:t>
            </a:r>
          </a:p>
          <a:p>
            <a:pPr lvl="1"/>
            <a:r>
              <a:rPr lang="en-US" sz="1800" dirty="0"/>
              <a:t>Examining prevalence of MI among correctional healthcare workers</a:t>
            </a:r>
            <a:endParaRPr lang="en-US" sz="2000" dirty="0"/>
          </a:p>
          <a:p>
            <a:r>
              <a:rPr lang="en-US" sz="2000" dirty="0"/>
              <a:t>Implementation and analysis of Correctional Mental Health Supervision Framework to address MI</a:t>
            </a:r>
          </a:p>
        </p:txBody>
      </p:sp>
      <p:pic>
        <p:nvPicPr>
          <p:cNvPr id="4" name="Picture 3">
            <a:extLst>
              <a:ext uri="{FF2B5EF4-FFF2-40B4-BE49-F238E27FC236}">
                <a16:creationId xmlns:a16="http://schemas.microsoft.com/office/drawing/2014/main" id="{14439706-CC22-724C-8967-29B94EB5A923}"/>
              </a:ext>
            </a:extLst>
          </p:cNvPr>
          <p:cNvPicPr>
            <a:picLocks noChangeAspect="1"/>
          </p:cNvPicPr>
          <p:nvPr/>
        </p:nvPicPr>
        <p:blipFill>
          <a:blip r:embed="rId2"/>
          <a:stretch>
            <a:fillRect/>
          </a:stretch>
        </p:blipFill>
        <p:spPr>
          <a:xfrm>
            <a:off x="8496365" y="447188"/>
            <a:ext cx="3289300" cy="2463800"/>
          </a:xfrm>
          <a:prstGeom prst="rect">
            <a:avLst/>
          </a:prstGeom>
        </p:spPr>
      </p:pic>
    </p:spTree>
    <p:extLst>
      <p:ext uri="{BB962C8B-B14F-4D97-AF65-F5344CB8AC3E}">
        <p14:creationId xmlns:p14="http://schemas.microsoft.com/office/powerpoint/2010/main" val="3054361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D5AAF7-1AA8-FD95-0201-3BBCE35C6EC4}"/>
              </a:ext>
            </a:extLst>
          </p:cNvPr>
          <p:cNvPicPr>
            <a:picLocks noChangeAspect="1"/>
          </p:cNvPicPr>
          <p:nvPr/>
        </p:nvPicPr>
        <p:blipFill rotWithShape="1">
          <a:blip r:embed="rId2">
            <a:duotone>
              <a:schemeClr val="accent1">
                <a:shade val="45000"/>
                <a:satMod val="135000"/>
              </a:schemeClr>
              <a:prstClr val="white"/>
            </a:duotone>
          </a:blip>
          <a:srcRect r="-1" b="9601"/>
          <a:stretch/>
        </p:blipFill>
        <p:spPr>
          <a:xfrm>
            <a:off x="6108700" y="-1"/>
            <a:ext cx="6094450" cy="6858001"/>
          </a:xfrm>
          <a:prstGeom prst="rect">
            <a:avLst/>
          </a:prstGeom>
        </p:spPr>
      </p:pic>
      <p:sp>
        <p:nvSpPr>
          <p:cNvPr id="24" name="Freeform 16">
            <a:extLst>
              <a:ext uri="{FF2B5EF4-FFF2-40B4-BE49-F238E27FC236}">
                <a16:creationId xmlns:a16="http://schemas.microsoft.com/office/drawing/2014/main" id="{3EEED574-6FCC-45F8-ABA8-05782705A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45217-715E-8149-8F98-7213F4DB9A80}"/>
              </a:ext>
            </a:extLst>
          </p:cNvPr>
          <p:cNvSpPr>
            <a:spLocks noGrp="1"/>
          </p:cNvSpPr>
          <p:nvPr>
            <p:ph type="title"/>
          </p:nvPr>
        </p:nvSpPr>
        <p:spPr>
          <a:xfrm>
            <a:off x="810000" y="447188"/>
            <a:ext cx="5070100" cy="1559412"/>
          </a:xfrm>
        </p:spPr>
        <p:txBody>
          <a:bodyPr>
            <a:normAutofit/>
          </a:bodyPr>
          <a:lstStyle/>
          <a:p>
            <a:r>
              <a:rPr lang="en-US"/>
              <a:t>Implications for Practice</a:t>
            </a:r>
          </a:p>
        </p:txBody>
      </p:sp>
      <p:sp>
        <p:nvSpPr>
          <p:cNvPr id="3" name="Content Placeholder 2">
            <a:extLst>
              <a:ext uri="{FF2B5EF4-FFF2-40B4-BE49-F238E27FC236}">
                <a16:creationId xmlns:a16="http://schemas.microsoft.com/office/drawing/2014/main" id="{485D8BEF-09FD-044E-AF5F-2DF2CA48A624}"/>
              </a:ext>
            </a:extLst>
          </p:cNvPr>
          <p:cNvSpPr>
            <a:spLocks noGrp="1"/>
          </p:cNvSpPr>
          <p:nvPr>
            <p:ph idx="1"/>
          </p:nvPr>
        </p:nvSpPr>
        <p:spPr>
          <a:xfrm>
            <a:off x="818712" y="2413000"/>
            <a:ext cx="5055923" cy="3632200"/>
          </a:xfrm>
        </p:spPr>
        <p:txBody>
          <a:bodyPr>
            <a:normAutofit fontScale="92500"/>
          </a:bodyPr>
          <a:lstStyle/>
          <a:p>
            <a:r>
              <a:rPr lang="en-US" dirty="0"/>
              <a:t>Combatting inhumanities of the CJS</a:t>
            </a:r>
          </a:p>
          <a:p>
            <a:r>
              <a:rPr lang="en-US" dirty="0"/>
              <a:t>Renegotiate the “dual mandate” of punishment and rehabilitation</a:t>
            </a:r>
          </a:p>
          <a:p>
            <a:r>
              <a:rPr lang="en-US" dirty="0"/>
              <a:t>Rethinking ”correctional complicity”</a:t>
            </a:r>
          </a:p>
          <a:p>
            <a:r>
              <a:rPr lang="en-US" dirty="0"/>
              <a:t>Supporting the correctional mental health workforce</a:t>
            </a:r>
          </a:p>
          <a:p>
            <a:r>
              <a:rPr lang="en-US" dirty="0"/>
              <a:t>Enhancing correctional clinical supervision</a:t>
            </a:r>
          </a:p>
          <a:p>
            <a:endParaRPr lang="en-US" dirty="0"/>
          </a:p>
          <a:p>
            <a:endParaRPr lang="en-US" dirty="0"/>
          </a:p>
          <a:p>
            <a:r>
              <a:rPr lang="en-US" dirty="0"/>
              <a:t>Sculpture - </a:t>
            </a:r>
            <a:r>
              <a:rPr lang="en-US"/>
              <a:t>Melancolie</a:t>
            </a:r>
          </a:p>
        </p:txBody>
      </p:sp>
    </p:spTree>
    <p:extLst>
      <p:ext uri="{BB962C8B-B14F-4D97-AF65-F5344CB8AC3E}">
        <p14:creationId xmlns:p14="http://schemas.microsoft.com/office/powerpoint/2010/main" val="384423572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32910-954A-4154-8EEC-E4CA185BD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
            <a:extLst>
              <a:ext uri="{FF2B5EF4-FFF2-40B4-BE49-F238E27FC236}">
                <a16:creationId xmlns:a16="http://schemas.microsoft.com/office/drawing/2014/main" id="{2FA16332-BD82-4636-A57E-B2AD816C7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EE024-66D7-4156-1612-1A5F43B96E73}"/>
              </a:ext>
            </a:extLst>
          </p:cNvPr>
          <p:cNvSpPr>
            <a:spLocks noGrp="1"/>
          </p:cNvSpPr>
          <p:nvPr>
            <p:ph type="title"/>
          </p:nvPr>
        </p:nvSpPr>
        <p:spPr>
          <a:xfrm>
            <a:off x="810000" y="447188"/>
            <a:ext cx="5039035" cy="1559412"/>
          </a:xfrm>
        </p:spPr>
        <p:txBody>
          <a:bodyPr>
            <a:normAutofit/>
          </a:bodyPr>
          <a:lstStyle/>
          <a:p>
            <a:pPr>
              <a:lnSpc>
                <a:spcPct val="90000"/>
              </a:lnSpc>
            </a:pPr>
            <a:r>
              <a:rPr lang="en-US" sz="3400"/>
              <a:t>Interested in Participating in a Study on Moral Injury?</a:t>
            </a:r>
          </a:p>
        </p:txBody>
      </p:sp>
      <p:sp>
        <p:nvSpPr>
          <p:cNvPr id="3" name="Content Placeholder 2">
            <a:extLst>
              <a:ext uri="{FF2B5EF4-FFF2-40B4-BE49-F238E27FC236}">
                <a16:creationId xmlns:a16="http://schemas.microsoft.com/office/drawing/2014/main" id="{FAF0EE26-EF5B-A9EA-06A1-7499481103AB}"/>
              </a:ext>
            </a:extLst>
          </p:cNvPr>
          <p:cNvSpPr>
            <a:spLocks noGrp="1"/>
          </p:cNvSpPr>
          <p:nvPr>
            <p:ph idx="1"/>
          </p:nvPr>
        </p:nvSpPr>
        <p:spPr>
          <a:xfrm>
            <a:off x="818712" y="2413000"/>
            <a:ext cx="5016259" cy="3632200"/>
          </a:xfrm>
        </p:spPr>
        <p:txBody>
          <a:bodyPr>
            <a:normAutofit/>
          </a:bodyPr>
          <a:lstStyle/>
          <a:p>
            <a:r>
              <a:rPr lang="en-US" dirty="0"/>
              <a:t>Email me to let me know: </a:t>
            </a:r>
            <a:r>
              <a:rPr lang="en-US" dirty="0">
                <a:hlinkClick r:id="rId2">
                  <a:extLst>
                    <a:ext uri="{A12FA001-AC4F-418D-AE19-62706E023703}">
                      <ahyp:hlinkClr xmlns:ahyp="http://schemas.microsoft.com/office/drawing/2018/hyperlinkcolor" val="tx"/>
                    </a:ext>
                  </a:extLst>
                </a:hlinkClick>
              </a:rPr>
              <a:t>sgangemi@uccs.edu</a:t>
            </a:r>
            <a:r>
              <a:rPr lang="en-US" dirty="0"/>
              <a:t> </a:t>
            </a:r>
          </a:p>
          <a:p>
            <a:endParaRPr lang="en-US" dirty="0"/>
          </a:p>
          <a:p>
            <a:pPr marL="0" indent="0" algn="ctr">
              <a:buNone/>
            </a:pPr>
            <a:r>
              <a:rPr lang="en-US" dirty="0"/>
              <a:t>or </a:t>
            </a:r>
          </a:p>
          <a:p>
            <a:endParaRPr lang="en-US" dirty="0"/>
          </a:p>
          <a:p>
            <a:r>
              <a:rPr lang="en-US" dirty="0"/>
              <a:t>QR code will take you to email sign up and you will be sent survey in the coming weeks.</a:t>
            </a:r>
          </a:p>
          <a:p>
            <a:endParaRPr lang="en-US" dirty="0"/>
          </a:p>
        </p:txBody>
      </p:sp>
      <p:sp>
        <p:nvSpPr>
          <p:cNvPr id="14" name="Rounded Rectangle 17">
            <a:extLst>
              <a:ext uri="{FF2B5EF4-FFF2-40B4-BE49-F238E27FC236}">
                <a16:creationId xmlns:a16="http://schemas.microsoft.com/office/drawing/2014/main" id="{7E042ED9-EA98-45DE-9E15-4E81D3834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r code&#10;&#10;Description automatically generated">
            <a:extLst>
              <a:ext uri="{FF2B5EF4-FFF2-40B4-BE49-F238E27FC236}">
                <a16:creationId xmlns:a16="http://schemas.microsoft.com/office/drawing/2014/main" id="{424A7E39-B91D-C837-B51A-7116C290B95A}"/>
              </a:ext>
            </a:extLst>
          </p:cNvPr>
          <p:cNvPicPr>
            <a:picLocks noChangeAspect="1"/>
          </p:cNvPicPr>
          <p:nvPr/>
        </p:nvPicPr>
        <p:blipFill>
          <a:blip r:embed="rId3"/>
          <a:stretch>
            <a:fillRect/>
          </a:stretch>
        </p:blipFill>
        <p:spPr>
          <a:xfrm>
            <a:off x="7653996" y="1258529"/>
            <a:ext cx="3345083" cy="4330205"/>
          </a:xfrm>
          <a:prstGeom prst="rect">
            <a:avLst/>
          </a:prstGeom>
        </p:spPr>
      </p:pic>
    </p:spTree>
    <p:extLst>
      <p:ext uri="{BB962C8B-B14F-4D97-AF65-F5344CB8AC3E}">
        <p14:creationId xmlns:p14="http://schemas.microsoft.com/office/powerpoint/2010/main" val="2284839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1D63-7028-434B-BC29-4918C569AC6E}"/>
              </a:ext>
            </a:extLst>
          </p:cNvPr>
          <p:cNvSpPr>
            <a:spLocks noGrp="1"/>
          </p:cNvSpPr>
          <p:nvPr>
            <p:ph type="title"/>
          </p:nvPr>
        </p:nvSpPr>
        <p:spPr>
          <a:xfrm>
            <a:off x="487170" y="-233201"/>
            <a:ext cx="4961534" cy="3781101"/>
          </a:xfrm>
        </p:spPr>
        <p:txBody>
          <a:bodyPr vert="horz" lIns="91440" tIns="45720" rIns="91440" bIns="45720" rtlCol="0" anchor="b">
            <a:normAutofit/>
          </a:bodyPr>
          <a:lstStyle/>
          <a:p>
            <a:pPr algn="ctr"/>
            <a:r>
              <a:rPr lang="en-US" sz="5400" dirty="0"/>
              <a:t>THANK YOU! </a:t>
            </a:r>
            <a:br>
              <a:rPr lang="en-US" sz="5400" dirty="0"/>
            </a:br>
            <a:r>
              <a:rPr lang="en-US" sz="5400" dirty="0"/>
              <a:t>  &amp; </a:t>
            </a:r>
            <a:br>
              <a:rPr lang="en-US" sz="5400" dirty="0"/>
            </a:br>
            <a:r>
              <a:rPr lang="en-US" sz="5400" dirty="0"/>
              <a:t>Questions?</a:t>
            </a:r>
          </a:p>
        </p:txBody>
      </p:sp>
      <p:pic>
        <p:nvPicPr>
          <p:cNvPr id="5" name="Picture 4" descr="Question mark on green pastel background">
            <a:extLst>
              <a:ext uri="{FF2B5EF4-FFF2-40B4-BE49-F238E27FC236}">
                <a16:creationId xmlns:a16="http://schemas.microsoft.com/office/drawing/2014/main" id="{BBBF79E8-FA47-442C-A5D9-63368D8D047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00916" y="10"/>
            <a:ext cx="6091084" cy="6857990"/>
          </a:xfrm>
          <a:prstGeom prst="rect">
            <a:avLst/>
          </a:prstGeom>
        </p:spPr>
      </p:pic>
      <p:sp>
        <p:nvSpPr>
          <p:cNvPr id="3" name="TextBox 2">
            <a:extLst>
              <a:ext uri="{FF2B5EF4-FFF2-40B4-BE49-F238E27FC236}">
                <a16:creationId xmlns:a16="http://schemas.microsoft.com/office/drawing/2014/main" id="{971320B1-9AF0-684C-BF8A-82214F202CB9}"/>
              </a:ext>
            </a:extLst>
          </p:cNvPr>
          <p:cNvSpPr txBox="1"/>
          <p:nvPr/>
        </p:nvSpPr>
        <p:spPr>
          <a:xfrm>
            <a:off x="1081204" y="3917963"/>
            <a:ext cx="4352446" cy="523220"/>
          </a:xfrm>
          <a:prstGeom prst="rect">
            <a:avLst/>
          </a:prstGeom>
          <a:noFill/>
        </p:spPr>
        <p:txBody>
          <a:bodyPr wrap="square" rtlCol="0">
            <a:spAutoFit/>
          </a:bodyPr>
          <a:lstStyle/>
          <a:p>
            <a:r>
              <a:rPr lang="en-US" sz="2800" dirty="0" err="1"/>
              <a:t>sgangemi@uccs.edu</a:t>
            </a:r>
            <a:endParaRPr lang="en-US" sz="2800" dirty="0"/>
          </a:p>
        </p:txBody>
      </p:sp>
      <p:pic>
        <p:nvPicPr>
          <p:cNvPr id="6" name="Picture 5">
            <a:extLst>
              <a:ext uri="{FF2B5EF4-FFF2-40B4-BE49-F238E27FC236}">
                <a16:creationId xmlns:a16="http://schemas.microsoft.com/office/drawing/2014/main" id="{3381BC81-815F-FF42-A642-827D26DCE215}"/>
              </a:ext>
            </a:extLst>
          </p:cNvPr>
          <p:cNvPicPr>
            <a:picLocks noChangeAspect="1"/>
          </p:cNvPicPr>
          <p:nvPr/>
        </p:nvPicPr>
        <p:blipFill>
          <a:blip r:embed="rId3"/>
          <a:stretch>
            <a:fillRect/>
          </a:stretch>
        </p:blipFill>
        <p:spPr>
          <a:xfrm>
            <a:off x="1169490" y="5501663"/>
            <a:ext cx="3596894" cy="1055323"/>
          </a:xfrm>
          <a:prstGeom prst="rect">
            <a:avLst/>
          </a:prstGeom>
        </p:spPr>
      </p:pic>
    </p:spTree>
    <p:extLst>
      <p:ext uri="{BB962C8B-B14F-4D97-AF65-F5344CB8AC3E}">
        <p14:creationId xmlns:p14="http://schemas.microsoft.com/office/powerpoint/2010/main" val="172095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AEE-65C8-F94B-AF31-A83CC85712C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5E0F723-3868-DB41-8595-0B665FB0446C}"/>
              </a:ext>
            </a:extLst>
          </p:cNvPr>
          <p:cNvSpPr>
            <a:spLocks noGrp="1"/>
          </p:cNvSpPr>
          <p:nvPr>
            <p:ph idx="1"/>
          </p:nvPr>
        </p:nvSpPr>
        <p:spPr>
          <a:xfrm>
            <a:off x="827424" y="2858245"/>
            <a:ext cx="10554574" cy="3552567"/>
          </a:xfrm>
        </p:spPr>
        <p:txBody>
          <a:bodyPr>
            <a:normAutofit fontScale="77500" lnSpcReduction="20000"/>
          </a:bodyPr>
          <a:lstStyle/>
          <a:p>
            <a:r>
              <a:rPr lang="en-US" dirty="0" err="1"/>
              <a:t>Aiyegbusi</a:t>
            </a:r>
            <a:r>
              <a:rPr lang="en-US" dirty="0"/>
              <a:t>, A., &amp; Tuck, G. (2008). </a:t>
            </a:r>
            <a:r>
              <a:rPr lang="en-US" i="1" dirty="0"/>
              <a:t>Caring amid victims and perpetrators: Trauma and forensic mental health nursing. </a:t>
            </a:r>
            <a:r>
              <a:rPr lang="en-US" dirty="0"/>
              <a:t>In J. Gordon &amp; G. </a:t>
            </a:r>
            <a:r>
              <a:rPr lang="en-US" dirty="0" err="1"/>
              <a:t>Kirtchuk</a:t>
            </a:r>
            <a:r>
              <a:rPr lang="en-US" dirty="0"/>
              <a:t> (Eds.), </a:t>
            </a:r>
            <a:r>
              <a:rPr lang="en-US" i="1" dirty="0"/>
              <a:t>Forensic psychotherapy monograph series. Psychic assaults and frightened clinicians: Countertransference in forensic settings </a:t>
            </a:r>
            <a:r>
              <a:rPr lang="en-US" dirty="0"/>
              <a:t>(p. 11–26). </a:t>
            </a:r>
            <a:r>
              <a:rPr lang="en-US" dirty="0" err="1"/>
              <a:t>Karnac</a:t>
            </a:r>
            <a:r>
              <a:rPr lang="en-US" dirty="0"/>
              <a:t> Books. </a:t>
            </a:r>
          </a:p>
          <a:p>
            <a:r>
              <a:rPr lang="en-US" dirty="0"/>
              <a:t>Bain, P., Vaes, J., &amp; </a:t>
            </a:r>
            <a:r>
              <a:rPr lang="en-US" dirty="0" err="1"/>
              <a:t>Leyens</a:t>
            </a:r>
            <a:r>
              <a:rPr lang="en-US" dirty="0"/>
              <a:t>, J. (2014). Humanness and dehumanization. NY: Psychology Press, Taylor and Francis. </a:t>
            </a:r>
          </a:p>
          <a:p>
            <a:r>
              <a:rPr lang="en-US" dirty="0"/>
              <a:t>Bandura, A. (1999). Moral Disengagement in the Perpetration of Inhumanities. </a:t>
            </a:r>
            <a:r>
              <a:rPr lang="en-US" i="1" dirty="0"/>
              <a:t>Personality &amp; Social Psychology</a:t>
            </a:r>
          </a:p>
          <a:p>
            <a:r>
              <a:rPr lang="en-US" dirty="0"/>
              <a:t>Dean, W., Talbot, S., &amp; Dean, A. (2019). Reframing clinician distress: Moral injury not burnout. Federal Practitioner, 36(9), 400-402.</a:t>
            </a:r>
          </a:p>
          <a:p>
            <a:r>
              <a:rPr lang="en-US" dirty="0"/>
              <a:t>Farnsworth, J. (2019). Is and ought: Descriptive and prescriptive cognitions in military‐ related moral injury. </a:t>
            </a:r>
            <a:r>
              <a:rPr lang="en-US" i="1" dirty="0"/>
              <a:t>Journal of Traumatic Stress</a:t>
            </a:r>
            <a:r>
              <a:rPr lang="en-US" dirty="0"/>
              <a:t>, 32, 373–381.</a:t>
            </a:r>
          </a:p>
          <a:p>
            <a:r>
              <a:rPr lang="en-US" dirty="0"/>
              <a:t>Garland, B. (2002). </a:t>
            </a:r>
            <a:r>
              <a:rPr lang="en-US" i="1" dirty="0"/>
              <a:t>Prison treatment staff burnout: consequences, causes and prevention. </a:t>
            </a:r>
            <a:r>
              <a:rPr lang="en-US" dirty="0"/>
              <a:t>Corrections Today, 64(7), 116-121. </a:t>
            </a:r>
          </a:p>
          <a:p>
            <a:r>
              <a:rPr lang="en-US" dirty="0"/>
              <a:t>Gordon, J., &amp; </a:t>
            </a:r>
            <a:r>
              <a:rPr lang="en-US" dirty="0" err="1"/>
              <a:t>Kirtchuk</a:t>
            </a:r>
            <a:r>
              <a:rPr lang="en-US" dirty="0"/>
              <a:t>, G. (2008). </a:t>
            </a:r>
            <a:r>
              <a:rPr lang="en-US" i="1" dirty="0"/>
              <a:t>Psychic assaults and frightened clinicians: Countertransference in forensic settings. </a:t>
            </a:r>
            <a:r>
              <a:rPr lang="en-US" dirty="0"/>
              <a:t>UK: </a:t>
            </a:r>
            <a:r>
              <a:rPr lang="en-US" dirty="0" err="1"/>
              <a:t>Karnac</a:t>
            </a:r>
            <a:r>
              <a:rPr lang="en-US" dirty="0"/>
              <a:t>.</a:t>
            </a:r>
          </a:p>
          <a:p>
            <a:r>
              <a:rPr lang="en-US" dirty="0"/>
              <a:t>Jinkerson, J. (2016). Defining and assessing moral injury: A syndrome perspective. Traumatology, 22(2), 122-130.</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271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934E-4536-8D42-B268-2B86FB4B5EFC}"/>
              </a:ext>
            </a:extLst>
          </p:cNvPr>
          <p:cNvSpPr>
            <a:spLocks noGrp="1"/>
          </p:cNvSpPr>
          <p:nvPr>
            <p:ph type="title"/>
          </p:nvPr>
        </p:nvSpPr>
        <p:spPr/>
        <p:txBody>
          <a:bodyPr/>
          <a:lstStyle/>
          <a:p>
            <a:r>
              <a:rPr lang="en-US" dirty="0"/>
              <a:t>References cont’d</a:t>
            </a:r>
          </a:p>
        </p:txBody>
      </p:sp>
      <p:sp>
        <p:nvSpPr>
          <p:cNvPr id="3" name="Content Placeholder 2">
            <a:extLst>
              <a:ext uri="{FF2B5EF4-FFF2-40B4-BE49-F238E27FC236}">
                <a16:creationId xmlns:a16="http://schemas.microsoft.com/office/drawing/2014/main" id="{C2718921-B3FE-6741-829F-365D1664C149}"/>
              </a:ext>
            </a:extLst>
          </p:cNvPr>
          <p:cNvSpPr>
            <a:spLocks noGrp="1"/>
          </p:cNvSpPr>
          <p:nvPr>
            <p:ph idx="1"/>
          </p:nvPr>
        </p:nvSpPr>
        <p:spPr>
          <a:xfrm>
            <a:off x="646920" y="2743398"/>
            <a:ext cx="10898159" cy="3849132"/>
          </a:xfrm>
        </p:spPr>
        <p:txBody>
          <a:bodyPr>
            <a:normAutofit fontScale="85000" lnSpcReduction="10000"/>
          </a:bodyPr>
          <a:lstStyle/>
          <a:p>
            <a:r>
              <a:rPr lang="en-US" sz="1600" dirty="0"/>
              <a:t>Lee, P. (2020). Moral Injury In Child Exploitation Investigators. Center for Research and Evidence on Security Threats. Lancaster University, Lancaster (UK).</a:t>
            </a:r>
          </a:p>
          <a:p>
            <a:r>
              <a:rPr lang="en-US" dirty="0"/>
              <a:t>Nash, W. (2019). Commentary on the Special Issue on Moral Injury: Unpacking Two Models for Understanding Moral Injury. </a:t>
            </a:r>
            <a:r>
              <a:rPr lang="en-US" i="1" dirty="0"/>
              <a:t>Journal of Traumatic Stress</a:t>
            </a:r>
            <a:r>
              <a:rPr lang="en-US" dirty="0"/>
              <a:t>, </a:t>
            </a:r>
            <a:r>
              <a:rPr lang="en-US" i="1" dirty="0"/>
              <a:t>32</a:t>
            </a:r>
            <a:r>
              <a:rPr lang="en-US" dirty="0"/>
              <a:t>(3), 465– 470. https://</a:t>
            </a:r>
            <a:r>
              <a:rPr lang="en-US" dirty="0" err="1"/>
              <a:t>doi.org</a:t>
            </a:r>
            <a:r>
              <a:rPr lang="en-US" dirty="0"/>
              <a:t>/10.1002/jts.22409 </a:t>
            </a:r>
            <a:endParaRPr lang="en-US" sz="1600" dirty="0"/>
          </a:p>
          <a:p>
            <a:endParaRPr lang="en-US" sz="1600" dirty="0"/>
          </a:p>
          <a:p>
            <a:r>
              <a:rPr lang="en-US" dirty="0"/>
              <a:t>Purcell N, Griffin BJ, Burkman K and </a:t>
            </a:r>
            <a:r>
              <a:rPr lang="en-US" dirty="0" err="1"/>
              <a:t>Maguen</a:t>
            </a:r>
            <a:r>
              <a:rPr lang="en-US" dirty="0"/>
              <a:t> S (2018) “Opening a Door to a New Life”: The Role of Forgiveness in Healing From Moral Injury. </a:t>
            </a:r>
            <a:r>
              <a:rPr lang="en-US" i="1" dirty="0"/>
              <a:t>Front. Psychiatry</a:t>
            </a:r>
            <a:r>
              <a:rPr lang="en-US" dirty="0"/>
              <a:t> 9:498. </a:t>
            </a:r>
            <a:r>
              <a:rPr lang="en-US" dirty="0" err="1"/>
              <a:t>doi</a:t>
            </a:r>
            <a:r>
              <a:rPr lang="en-US" dirty="0"/>
              <a:t>: 10.3389/fpsyt.2018.00498</a:t>
            </a:r>
          </a:p>
          <a:p>
            <a:r>
              <a:rPr lang="en-US" dirty="0"/>
              <a:t>Shay, J. (2014). Moral injury. Psychoanalytic Psychology, 31(2), 182-191. </a:t>
            </a:r>
            <a:endParaRPr lang="en-US" sz="1600" dirty="0"/>
          </a:p>
          <a:p>
            <a:endParaRPr lang="en-US" sz="1600" dirty="0"/>
          </a:p>
          <a:p>
            <a:r>
              <a:rPr lang="en-US" dirty="0"/>
              <a:t>Ross, Boston D., "Responding to Wounds of the Soul: American Law Enforcement, Moral Injury and Religious Coping" (2022). </a:t>
            </a:r>
            <a:r>
              <a:rPr lang="en-US" i="1" dirty="0"/>
              <a:t>Doctoral Dissertations and Projects</a:t>
            </a:r>
            <a:r>
              <a:rPr lang="en-US" dirty="0"/>
              <a:t>. 3656.</a:t>
            </a:r>
            <a:br>
              <a:rPr lang="en-US" sz="1600" dirty="0"/>
            </a:br>
            <a:r>
              <a:rPr lang="en-US" dirty="0"/>
              <a:t>https://</a:t>
            </a:r>
            <a:r>
              <a:rPr lang="en-US" dirty="0" err="1"/>
              <a:t>digitalcommons.liberty.edu</a:t>
            </a:r>
            <a:r>
              <a:rPr lang="en-US" dirty="0"/>
              <a:t>/doctoral/3656</a:t>
            </a:r>
            <a:endParaRPr lang="en-US" sz="1600" dirty="0"/>
          </a:p>
          <a:p>
            <a:r>
              <a:rPr lang="en-US" sz="1600" dirty="0" err="1"/>
              <a:t>Spinaris</a:t>
            </a:r>
            <a:r>
              <a:rPr lang="en-US" sz="1600" dirty="0"/>
              <a:t>, C., </a:t>
            </a:r>
            <a:r>
              <a:rPr lang="en-US" sz="1600" dirty="0" err="1"/>
              <a:t>Denhof</a:t>
            </a:r>
            <a:r>
              <a:rPr lang="en-US" sz="1600" dirty="0"/>
              <a:t>, M., &amp; Kellaway, J. (2012). Posttraumatic Stress Disorder in United States Corrections Professionals: Prevalence and Impact on Health and Functioning.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90202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9E9CE0-F067-3C07-B772-0DEF8493C0DB}"/>
              </a:ext>
            </a:extLst>
          </p:cNvPr>
          <p:cNvSpPr>
            <a:spLocks noGrp="1"/>
          </p:cNvSpPr>
          <p:nvPr>
            <p:ph type="title"/>
          </p:nvPr>
        </p:nvSpPr>
        <p:spPr>
          <a:xfrm>
            <a:off x="556591" y="1741714"/>
            <a:ext cx="3518452" cy="4117749"/>
          </a:xfrm>
        </p:spPr>
        <p:txBody>
          <a:bodyPr anchor="t">
            <a:normAutofit/>
          </a:bodyPr>
          <a:lstStyle/>
          <a:p>
            <a:r>
              <a:rPr lang="en-US" dirty="0"/>
              <a:t>Agenda</a:t>
            </a:r>
          </a:p>
        </p:txBody>
      </p:sp>
      <p:graphicFrame>
        <p:nvGraphicFramePr>
          <p:cNvPr id="5" name="Content Placeholder 2">
            <a:extLst>
              <a:ext uri="{FF2B5EF4-FFF2-40B4-BE49-F238E27FC236}">
                <a16:creationId xmlns:a16="http://schemas.microsoft.com/office/drawing/2014/main" id="{D5414E26-7BC5-05DE-EE77-1FAC5F58FE3C}"/>
              </a:ext>
            </a:extLst>
          </p:cNvPr>
          <p:cNvGraphicFramePr>
            <a:graphicFrameLocks noGrp="1"/>
          </p:cNvGraphicFramePr>
          <p:nvPr>
            <p:ph idx="1"/>
            <p:extLst>
              <p:ext uri="{D42A27DB-BD31-4B8C-83A1-F6EECF244321}">
                <p14:modId xmlns:p14="http://schemas.microsoft.com/office/powerpoint/2010/main" val="584833729"/>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22734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522C-8B35-8243-B627-02E73E822C7F}"/>
              </a:ext>
            </a:extLst>
          </p:cNvPr>
          <p:cNvSpPr>
            <a:spLocks noGrp="1"/>
          </p:cNvSpPr>
          <p:nvPr>
            <p:ph type="title"/>
          </p:nvPr>
        </p:nvSpPr>
        <p:spPr>
          <a:xfrm>
            <a:off x="810001" y="447188"/>
            <a:ext cx="3413084" cy="1559412"/>
          </a:xfrm>
          <a:effectLst/>
        </p:spPr>
        <p:txBody>
          <a:bodyPr>
            <a:normAutofit/>
          </a:bodyPr>
          <a:lstStyle/>
          <a:p>
            <a:r>
              <a:rPr lang="en-US" sz="3200">
                <a:solidFill>
                  <a:schemeClr val="tx1"/>
                </a:solidFill>
              </a:rPr>
              <a:t>Introduction</a:t>
            </a:r>
          </a:p>
        </p:txBody>
      </p:sp>
      <p:sp>
        <p:nvSpPr>
          <p:cNvPr id="3" name="Content Placeholder 2">
            <a:extLst>
              <a:ext uri="{FF2B5EF4-FFF2-40B4-BE49-F238E27FC236}">
                <a16:creationId xmlns:a16="http://schemas.microsoft.com/office/drawing/2014/main" id="{44131BCC-53C0-9843-A3E9-0377FCBE5064}"/>
              </a:ext>
            </a:extLst>
          </p:cNvPr>
          <p:cNvSpPr>
            <a:spLocks noGrp="1"/>
          </p:cNvSpPr>
          <p:nvPr>
            <p:ph idx="1"/>
          </p:nvPr>
        </p:nvSpPr>
        <p:spPr>
          <a:xfrm>
            <a:off x="818713" y="2413000"/>
            <a:ext cx="3404372" cy="3632200"/>
          </a:xfrm>
          <a:effectLst/>
        </p:spPr>
        <p:txBody>
          <a:bodyPr>
            <a:normAutofit/>
          </a:bodyPr>
          <a:lstStyle/>
          <a:p>
            <a:r>
              <a:rPr lang="en-US" sz="1600" dirty="0"/>
              <a:t>Thank you for being here!</a:t>
            </a:r>
          </a:p>
          <a:p>
            <a:r>
              <a:rPr lang="en-US" sz="1600" dirty="0"/>
              <a:t>My background</a:t>
            </a:r>
          </a:p>
          <a:p>
            <a:pPr lvl="1"/>
            <a:r>
              <a:rPr lang="en-US" dirty="0"/>
              <a:t>Riker’s Island</a:t>
            </a:r>
          </a:p>
          <a:p>
            <a:pPr lvl="1"/>
            <a:r>
              <a:rPr lang="en-US" dirty="0"/>
              <a:t>El Paso County Criminal Justice Center</a:t>
            </a:r>
          </a:p>
          <a:p>
            <a:pPr lvl="1"/>
            <a:r>
              <a:rPr lang="en-US" dirty="0"/>
              <a:t>Caring deeply about correctional healthcare professionals</a:t>
            </a:r>
          </a:p>
          <a:p>
            <a:endParaRPr lang="en-US" sz="1600" dirty="0"/>
          </a:p>
          <a:p>
            <a:r>
              <a:rPr lang="en-US" sz="1600" dirty="0"/>
              <a:t>Why Moral Injury</a:t>
            </a:r>
          </a:p>
        </p:txBody>
      </p:sp>
      <p:pic>
        <p:nvPicPr>
          <p:cNvPr id="7" name="Picture 6" descr="A picture containing text, sky, outdoor, sign&#10;&#10;Description automatically generated">
            <a:extLst>
              <a:ext uri="{FF2B5EF4-FFF2-40B4-BE49-F238E27FC236}">
                <a16:creationId xmlns:a16="http://schemas.microsoft.com/office/drawing/2014/main" id="{B1AE0C61-627C-D94C-8650-5A4182024DFA}"/>
              </a:ext>
            </a:extLst>
          </p:cNvPr>
          <p:cNvPicPr>
            <a:picLocks noChangeAspect="1"/>
          </p:cNvPicPr>
          <p:nvPr/>
        </p:nvPicPr>
        <p:blipFill rotWithShape="1">
          <a:blip r:embed="rId2">
            <a:extLst>
              <a:ext uri="{28A0092B-C50C-407E-A947-70E740481C1C}">
                <a14:useLocalDpi xmlns:a14="http://schemas.microsoft.com/office/drawing/2010/main"/>
              </a:ext>
            </a:extLst>
          </a:blip>
          <a:srcRect l="6777" r="20831"/>
          <a:stretch/>
        </p:blipFill>
        <p:spPr>
          <a:xfrm>
            <a:off x="4760508" y="624426"/>
            <a:ext cx="3420634" cy="2598837"/>
          </a:xfrm>
          <a:prstGeom prst="rect">
            <a:avLst/>
          </a:prstGeom>
        </p:spPr>
      </p:pic>
      <p:pic>
        <p:nvPicPr>
          <p:cNvPr id="5" name="Picture 4" descr="An aerial view of a city&#10;&#10;Description automatically generated with medium confidence">
            <a:extLst>
              <a:ext uri="{FF2B5EF4-FFF2-40B4-BE49-F238E27FC236}">
                <a16:creationId xmlns:a16="http://schemas.microsoft.com/office/drawing/2014/main" id="{8D6DD0CC-7C83-A74C-9EF5-73A3C07C83D1}"/>
              </a:ext>
            </a:extLst>
          </p:cNvPr>
          <p:cNvPicPr>
            <a:picLocks noChangeAspect="1"/>
          </p:cNvPicPr>
          <p:nvPr/>
        </p:nvPicPr>
        <p:blipFill rotWithShape="1">
          <a:blip r:embed="rId3">
            <a:extLst>
              <a:ext uri="{28A0092B-C50C-407E-A947-70E740481C1C}">
                <a14:useLocalDpi xmlns:a14="http://schemas.microsoft.com/office/drawing/2010/main"/>
              </a:ext>
            </a:extLst>
          </a:blip>
          <a:srcRect l="6372" r="21329" b="1"/>
          <a:stretch/>
        </p:blipFill>
        <p:spPr>
          <a:xfrm>
            <a:off x="4760508" y="3634738"/>
            <a:ext cx="3409436" cy="2598836"/>
          </a:xfrm>
          <a:prstGeom prst="rect">
            <a:avLst/>
          </a:prstGeom>
        </p:spPr>
      </p:pic>
      <p:pic>
        <p:nvPicPr>
          <p:cNvPr id="6" name="Picture 5" descr="A large city with a mountain in the background&#10;&#10;Description automatically generated with low confidence">
            <a:extLst>
              <a:ext uri="{FF2B5EF4-FFF2-40B4-BE49-F238E27FC236}">
                <a16:creationId xmlns:a16="http://schemas.microsoft.com/office/drawing/2014/main" id="{6C8EBF63-292F-F64F-B4A0-A08C26BCFEEC}"/>
              </a:ext>
            </a:extLst>
          </p:cNvPr>
          <p:cNvPicPr>
            <a:picLocks noChangeAspect="1"/>
          </p:cNvPicPr>
          <p:nvPr/>
        </p:nvPicPr>
        <p:blipFill rotWithShape="1">
          <a:blip r:embed="rId4"/>
          <a:srcRect l="18757" r="18095" b="-2"/>
          <a:stretch/>
        </p:blipFill>
        <p:spPr>
          <a:xfrm>
            <a:off x="8291923" y="382929"/>
            <a:ext cx="3775050" cy="5963300"/>
          </a:xfrm>
          <a:prstGeom prst="rect">
            <a:avLst/>
          </a:prstGeom>
        </p:spPr>
      </p:pic>
    </p:spTree>
    <p:extLst>
      <p:ext uri="{BB962C8B-B14F-4D97-AF65-F5344CB8AC3E}">
        <p14:creationId xmlns:p14="http://schemas.microsoft.com/office/powerpoint/2010/main" val="368382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223E8C-E21D-4649-B5CC-7550031D2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6809F581-2067-4B09-9455-6953906EF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5563E8-2CE8-ED47-ACB2-0D0C0308538F}"/>
              </a:ext>
            </a:extLst>
          </p:cNvPr>
          <p:cNvSpPr>
            <a:spLocks noGrp="1"/>
          </p:cNvSpPr>
          <p:nvPr>
            <p:ph type="title"/>
          </p:nvPr>
        </p:nvSpPr>
        <p:spPr>
          <a:xfrm>
            <a:off x="643464" y="447188"/>
            <a:ext cx="3579621" cy="1559412"/>
          </a:xfrm>
          <a:effectLst/>
        </p:spPr>
        <p:txBody>
          <a:bodyPr>
            <a:normAutofit/>
          </a:bodyPr>
          <a:lstStyle/>
          <a:p>
            <a:r>
              <a:rPr lang="en-US" sz="3200" dirty="0">
                <a:solidFill>
                  <a:schemeClr val="tx1"/>
                </a:solidFill>
              </a:rPr>
              <a:t>My Research 	 </a:t>
            </a:r>
          </a:p>
        </p:txBody>
      </p:sp>
      <p:sp>
        <p:nvSpPr>
          <p:cNvPr id="3" name="Content Placeholder 2">
            <a:extLst>
              <a:ext uri="{FF2B5EF4-FFF2-40B4-BE49-F238E27FC236}">
                <a16:creationId xmlns:a16="http://schemas.microsoft.com/office/drawing/2014/main" id="{F421B6A0-3AFE-BC4C-A46C-95255D9885C1}"/>
              </a:ext>
            </a:extLst>
          </p:cNvPr>
          <p:cNvSpPr>
            <a:spLocks noGrp="1"/>
          </p:cNvSpPr>
          <p:nvPr>
            <p:ph idx="1"/>
          </p:nvPr>
        </p:nvSpPr>
        <p:spPr>
          <a:xfrm>
            <a:off x="304800" y="2274277"/>
            <a:ext cx="4571527" cy="3770923"/>
          </a:xfrm>
          <a:effectLst/>
        </p:spPr>
        <p:txBody>
          <a:bodyPr>
            <a:normAutofit/>
          </a:bodyPr>
          <a:lstStyle/>
          <a:p>
            <a:pPr>
              <a:lnSpc>
                <a:spcPct val="90000"/>
              </a:lnSpc>
            </a:pPr>
            <a:r>
              <a:rPr lang="en-US" sz="1200" b="1" dirty="0"/>
              <a:t>“About the Brokenness, and the Darkness, and the Light”: An Exploratory Study on the Effects of the Correctional Environment on Correctional Mental Health Professionals</a:t>
            </a:r>
          </a:p>
          <a:p>
            <a:pPr lvl="1">
              <a:lnSpc>
                <a:spcPct val="90000"/>
              </a:lnSpc>
            </a:pPr>
            <a:r>
              <a:rPr lang="en-US" sz="1200" b="1" dirty="0"/>
              <a:t>Qualitative study of 22 correctional mental health professionals in Colorado</a:t>
            </a:r>
          </a:p>
          <a:p>
            <a:pPr>
              <a:lnSpc>
                <a:spcPct val="90000"/>
              </a:lnSpc>
            </a:pPr>
            <a:endParaRPr lang="en-US" sz="1200" b="1" dirty="0"/>
          </a:p>
          <a:p>
            <a:pPr lvl="1">
              <a:lnSpc>
                <a:spcPct val="90000"/>
              </a:lnSpc>
            </a:pPr>
            <a:r>
              <a:rPr lang="en-US" sz="1200" dirty="0"/>
              <a:t>Mass incarceration in the US</a:t>
            </a:r>
          </a:p>
          <a:p>
            <a:pPr lvl="1">
              <a:lnSpc>
                <a:spcPct val="90000"/>
              </a:lnSpc>
            </a:pPr>
            <a:r>
              <a:rPr lang="en-US" sz="1200" dirty="0"/>
              <a:t>Deinstitutionalization</a:t>
            </a:r>
          </a:p>
          <a:p>
            <a:pPr lvl="2">
              <a:lnSpc>
                <a:spcPct val="90000"/>
              </a:lnSpc>
            </a:pPr>
            <a:r>
              <a:rPr lang="en-US" sz="1200" dirty="0" err="1"/>
              <a:t>Transinstitutionalization</a:t>
            </a:r>
            <a:endParaRPr lang="en-US" sz="1200" dirty="0"/>
          </a:p>
          <a:p>
            <a:pPr lvl="1">
              <a:lnSpc>
                <a:spcPct val="90000"/>
              </a:lnSpc>
            </a:pPr>
            <a:r>
              <a:rPr lang="en-US" sz="1200" dirty="0"/>
              <a:t>Prison industrial complex</a:t>
            </a:r>
          </a:p>
          <a:p>
            <a:pPr lvl="1">
              <a:lnSpc>
                <a:spcPct val="90000"/>
              </a:lnSpc>
            </a:pPr>
            <a:endParaRPr lang="en-US" sz="1200" dirty="0"/>
          </a:p>
          <a:p>
            <a:pPr lvl="1">
              <a:lnSpc>
                <a:spcPct val="90000"/>
              </a:lnSpc>
            </a:pPr>
            <a:r>
              <a:rPr lang="en-US" sz="1200" dirty="0"/>
              <a:t>Correctional workforce</a:t>
            </a:r>
          </a:p>
        </p:txBody>
      </p:sp>
      <p:sp>
        <p:nvSpPr>
          <p:cNvPr id="16" name="Rounded Rectangle 17">
            <a:extLst>
              <a:ext uri="{FF2B5EF4-FFF2-40B4-BE49-F238E27FC236}">
                <a16:creationId xmlns:a16="http://schemas.microsoft.com/office/drawing/2014/main" id="{A157E0F5-9288-4A63-B919-70D61141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white flag&#10;&#10;Description automatically generated with low confidence">
            <a:extLst>
              <a:ext uri="{FF2B5EF4-FFF2-40B4-BE49-F238E27FC236}">
                <a16:creationId xmlns:a16="http://schemas.microsoft.com/office/drawing/2014/main" id="{13E95EFA-6FDA-564B-B138-C53EE560A255}"/>
              </a:ext>
            </a:extLst>
          </p:cNvPr>
          <p:cNvPicPr>
            <a:picLocks noChangeAspect="1"/>
          </p:cNvPicPr>
          <p:nvPr/>
        </p:nvPicPr>
        <p:blipFill rotWithShape="1">
          <a:blip r:embed="rId2"/>
          <a:srcRect l="12412" r="-4" b="-4"/>
          <a:stretch/>
        </p:blipFill>
        <p:spPr>
          <a:xfrm>
            <a:off x="5599594" y="1274970"/>
            <a:ext cx="2732283" cy="2075860"/>
          </a:xfrm>
          <a:prstGeom prst="rect">
            <a:avLst/>
          </a:prstGeom>
        </p:spPr>
      </p:pic>
      <p:pic>
        <p:nvPicPr>
          <p:cNvPr id="7" name="Picture 6" descr="Map&#10;&#10;Description automatically generated">
            <a:extLst>
              <a:ext uri="{FF2B5EF4-FFF2-40B4-BE49-F238E27FC236}">
                <a16:creationId xmlns:a16="http://schemas.microsoft.com/office/drawing/2014/main" id="{6698BF56-CF96-AC42-AE6D-4346F1335F00}"/>
              </a:ext>
            </a:extLst>
          </p:cNvPr>
          <p:cNvPicPr>
            <a:picLocks noChangeAspect="1"/>
          </p:cNvPicPr>
          <p:nvPr/>
        </p:nvPicPr>
        <p:blipFill rotWithShape="1">
          <a:blip r:embed="rId3"/>
          <a:srcRect l="2144" r="5362" b="-5"/>
          <a:stretch/>
        </p:blipFill>
        <p:spPr>
          <a:xfrm>
            <a:off x="5596728" y="3507171"/>
            <a:ext cx="2732283" cy="2082677"/>
          </a:xfrm>
          <a:prstGeom prst="rect">
            <a:avLst/>
          </a:prstGeom>
        </p:spPr>
      </p:pic>
      <p:pic>
        <p:nvPicPr>
          <p:cNvPr id="6" name="Picture 5">
            <a:extLst>
              <a:ext uri="{FF2B5EF4-FFF2-40B4-BE49-F238E27FC236}">
                <a16:creationId xmlns:a16="http://schemas.microsoft.com/office/drawing/2014/main" id="{2EF0E5A0-DD6F-2A46-9808-FFD23523A31F}"/>
              </a:ext>
            </a:extLst>
          </p:cNvPr>
          <p:cNvPicPr>
            <a:picLocks noChangeAspect="1"/>
          </p:cNvPicPr>
          <p:nvPr/>
        </p:nvPicPr>
        <p:blipFill rotWithShape="1">
          <a:blip r:embed="rId4"/>
          <a:srcRect l="11499" r="11543" b="2"/>
          <a:stretch/>
        </p:blipFill>
        <p:spPr>
          <a:xfrm>
            <a:off x="8571199" y="1304277"/>
            <a:ext cx="2732283" cy="4314879"/>
          </a:xfrm>
          <a:prstGeom prst="rect">
            <a:avLst/>
          </a:prstGeom>
        </p:spPr>
      </p:pic>
    </p:spTree>
    <p:extLst>
      <p:ext uri="{BB962C8B-B14F-4D97-AF65-F5344CB8AC3E}">
        <p14:creationId xmlns:p14="http://schemas.microsoft.com/office/powerpoint/2010/main" val="34731742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5FA2D9-C47A-B540-BDF6-253FD94C7D87}"/>
              </a:ext>
            </a:extLst>
          </p:cNvPr>
          <p:cNvSpPr>
            <a:spLocks noGrp="1"/>
          </p:cNvSpPr>
          <p:nvPr>
            <p:ph type="title"/>
          </p:nvPr>
        </p:nvSpPr>
        <p:spPr>
          <a:xfrm>
            <a:off x="556591" y="1741714"/>
            <a:ext cx="3518452" cy="4117749"/>
          </a:xfrm>
        </p:spPr>
        <p:txBody>
          <a:bodyPr anchor="t">
            <a:normAutofit/>
          </a:bodyPr>
          <a:lstStyle/>
          <a:p>
            <a:r>
              <a:rPr lang="en-US"/>
              <a:t>Theoretical Constructs</a:t>
            </a:r>
          </a:p>
        </p:txBody>
      </p:sp>
      <p:graphicFrame>
        <p:nvGraphicFramePr>
          <p:cNvPr id="5" name="Content Placeholder 2">
            <a:extLst>
              <a:ext uri="{FF2B5EF4-FFF2-40B4-BE49-F238E27FC236}">
                <a16:creationId xmlns:a16="http://schemas.microsoft.com/office/drawing/2014/main" id="{6D9C1C79-D2CD-4BA5-8EFF-369373DBAECC}"/>
              </a:ext>
            </a:extLst>
          </p:cNvPr>
          <p:cNvGraphicFramePr>
            <a:graphicFrameLocks noGrp="1"/>
          </p:cNvGraphicFramePr>
          <p:nvPr>
            <p:ph idx="1"/>
            <p:extLst>
              <p:ext uri="{D42A27DB-BD31-4B8C-83A1-F6EECF244321}">
                <p14:modId xmlns:p14="http://schemas.microsoft.com/office/powerpoint/2010/main" val="1040018927"/>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14256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B1D306-6F67-4D4D-A45E-0745371F3DBD}"/>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000"/>
              <a:t>Participant</a:t>
            </a:r>
            <a:br>
              <a:rPr lang="en-US" sz="5000"/>
            </a:br>
            <a:r>
              <a:rPr lang="en-US" sz="5000"/>
              <a:t>Demographics</a:t>
            </a:r>
          </a:p>
        </p:txBody>
      </p:sp>
      <p:pic>
        <p:nvPicPr>
          <p:cNvPr id="9" name="Content Placeholder 8" descr="Table&#10;&#10;Description automatically generated">
            <a:extLst>
              <a:ext uri="{FF2B5EF4-FFF2-40B4-BE49-F238E27FC236}">
                <a16:creationId xmlns:a16="http://schemas.microsoft.com/office/drawing/2014/main" id="{0014ED91-53BF-AD45-8256-569FFFE56F78}"/>
              </a:ext>
            </a:extLst>
          </p:cNvPr>
          <p:cNvPicPr>
            <a:picLocks noGrp="1" noChangeAspect="1"/>
          </p:cNvPicPr>
          <p:nvPr>
            <p:ph idx="1"/>
          </p:nvPr>
        </p:nvPicPr>
        <p:blipFill rotWithShape="1">
          <a:blip r:embed="rId2"/>
          <a:srcRect l="3677" r="12833" b="-2"/>
          <a:stretch/>
        </p:blipFill>
        <p:spPr>
          <a:xfrm>
            <a:off x="6100916" y="10"/>
            <a:ext cx="6091084" cy="6857990"/>
          </a:xfrm>
          <a:prstGeom prst="rect">
            <a:avLst/>
          </a:prstGeom>
        </p:spPr>
      </p:pic>
    </p:spTree>
    <p:extLst>
      <p:ext uri="{BB962C8B-B14F-4D97-AF65-F5344CB8AC3E}">
        <p14:creationId xmlns:p14="http://schemas.microsoft.com/office/powerpoint/2010/main" val="3348224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B73F-5BCD-D545-B7A2-D0C997217675}"/>
              </a:ext>
            </a:extLst>
          </p:cNvPr>
          <p:cNvSpPr>
            <a:spLocks noGrp="1"/>
          </p:cNvSpPr>
          <p:nvPr>
            <p:ph type="title"/>
          </p:nvPr>
        </p:nvSpPr>
        <p:spPr>
          <a:xfrm>
            <a:off x="462759" y="0"/>
            <a:ext cx="10571998" cy="970450"/>
          </a:xfrm>
        </p:spPr>
        <p:txBody>
          <a:bodyPr/>
          <a:lstStyle/>
          <a:p>
            <a:r>
              <a:rPr lang="en-US" dirty="0"/>
              <a:t>Interview Guide</a:t>
            </a:r>
          </a:p>
        </p:txBody>
      </p:sp>
      <p:pic>
        <p:nvPicPr>
          <p:cNvPr id="9" name="Content Placeholder 8">
            <a:extLst>
              <a:ext uri="{FF2B5EF4-FFF2-40B4-BE49-F238E27FC236}">
                <a16:creationId xmlns:a16="http://schemas.microsoft.com/office/drawing/2014/main" id="{CC94153C-7610-3847-8A39-A1A5EFB17B78}"/>
              </a:ext>
            </a:extLst>
          </p:cNvPr>
          <p:cNvPicPr>
            <a:picLocks noGrp="1" noChangeAspect="1"/>
          </p:cNvPicPr>
          <p:nvPr>
            <p:ph idx="1"/>
          </p:nvPr>
        </p:nvPicPr>
        <p:blipFill>
          <a:blip r:embed="rId2"/>
          <a:stretch>
            <a:fillRect/>
          </a:stretch>
        </p:blipFill>
        <p:spPr>
          <a:xfrm>
            <a:off x="2453832" y="1112263"/>
            <a:ext cx="9465231" cy="5522306"/>
          </a:xfrm>
        </p:spPr>
      </p:pic>
    </p:spTree>
    <p:extLst>
      <p:ext uri="{BB962C8B-B14F-4D97-AF65-F5344CB8AC3E}">
        <p14:creationId xmlns:p14="http://schemas.microsoft.com/office/powerpoint/2010/main" val="3267532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2E3EEED7E95D41BE6DAFB7A386ED56" ma:contentTypeVersion="16" ma:contentTypeDescription="Create a new document." ma:contentTypeScope="" ma:versionID="2f0fa8bb21d06195c15274e6b795e6c2">
  <xsd:schema xmlns:xsd="http://www.w3.org/2001/XMLSchema" xmlns:xs="http://www.w3.org/2001/XMLSchema" xmlns:p="http://schemas.microsoft.com/office/2006/metadata/properties" xmlns:ns2="36d003b4-c26f-45ed-9590-1fcc775e8757" xmlns:ns3="dced7b01-0387-4c5f-b0a9-7a7cb3b66720" targetNamespace="http://schemas.microsoft.com/office/2006/metadata/properties" ma:root="true" ma:fieldsID="680956cd952c08dafd75443859e019bd" ns2:_="" ns3:_="">
    <xsd:import namespace="36d003b4-c26f-45ed-9590-1fcc775e8757"/>
    <xsd:import namespace="dced7b01-0387-4c5f-b0a9-7a7cb3b667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003b4-c26f-45ed-9590-1fcc775e8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31ab95-1769-4b0c-b274-4c3a3f1e11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ed7b01-0387-4c5f-b0a9-7a7cb3b667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e1d68e-c8e7-437f-bdf9-2546f2535225}" ma:internalName="TaxCatchAll" ma:showField="CatchAllData" ma:web="dced7b01-0387-4c5f-b0a9-7a7cb3b66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ed7b01-0387-4c5f-b0a9-7a7cb3b66720" xsi:nil="true"/>
    <lcf76f155ced4ddcb4097134ff3c332f xmlns="36d003b4-c26f-45ed-9590-1fcc775e87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ADC39A-70C4-43B9-9AD5-311D3E0FD0FE}"/>
</file>

<file path=customXml/itemProps2.xml><?xml version="1.0" encoding="utf-8"?>
<ds:datastoreItem xmlns:ds="http://schemas.openxmlformats.org/officeDocument/2006/customXml" ds:itemID="{DF75CE16-7D97-4B80-83A0-F9CBEB1BF8CC}"/>
</file>

<file path=customXml/itemProps3.xml><?xml version="1.0" encoding="utf-8"?>
<ds:datastoreItem xmlns:ds="http://schemas.openxmlformats.org/officeDocument/2006/customXml" ds:itemID="{2C3ED294-D731-4C32-B95F-252DF3A2F4D6}"/>
</file>

<file path=docProps/app.xml><?xml version="1.0" encoding="utf-8"?>
<Properties xmlns="http://schemas.openxmlformats.org/officeDocument/2006/extended-properties" xmlns:vt="http://schemas.openxmlformats.org/officeDocument/2006/docPropsVTypes">
  <Template>{B281712B-CC1D-F445-9594-369BE8AD4880}tf10001121</Template>
  <TotalTime>6206</TotalTime>
  <Words>3242</Words>
  <Application>Microsoft Office PowerPoint</Application>
  <PresentationFormat>Widescreen</PresentationFormat>
  <Paragraphs>252</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Century Gothic</vt:lpstr>
      <vt:lpstr>Wingdings 2</vt:lpstr>
      <vt:lpstr>Quotable</vt:lpstr>
      <vt:lpstr>Moral Injury Among Correctional Mental Health Staff: Definitions, Considerations, &amp; Recommendations</vt:lpstr>
      <vt:lpstr>Disclosures &amp; Disclaimers </vt:lpstr>
      <vt:lpstr>Learning Objectives</vt:lpstr>
      <vt:lpstr>Agenda</vt:lpstr>
      <vt:lpstr>Introduction</vt:lpstr>
      <vt:lpstr>My Research   </vt:lpstr>
      <vt:lpstr>Theoretical Constructs</vt:lpstr>
      <vt:lpstr>Participant Demographics</vt:lpstr>
      <vt:lpstr>Interview Guide</vt:lpstr>
      <vt:lpstr>Common “Culprits” – Affecting Correctional MH Professionals</vt:lpstr>
      <vt:lpstr>Findings: Moral Injury is a Major Factor</vt:lpstr>
      <vt:lpstr>What is Moral Injury?</vt:lpstr>
      <vt:lpstr>Further Definitions of Moral Injury</vt:lpstr>
      <vt:lpstr>What Moral Injury is not…</vt:lpstr>
      <vt:lpstr>Moral Injury vs. Burnout</vt:lpstr>
      <vt:lpstr>Moral Injury vs. PTSD</vt:lpstr>
      <vt:lpstr>Moral Disengagement in Corrections</vt:lpstr>
      <vt:lpstr>Mechanisms Moral Disengagement - Bandura</vt:lpstr>
      <vt:lpstr>Moral Disengagement Mechanisms – Gangemi, 2021</vt:lpstr>
      <vt:lpstr>Video: Burnout vs. Moral Injury</vt:lpstr>
      <vt:lpstr>Signs of Moral Injury                                https://theresilienceresource.org/moral-injury/</vt:lpstr>
      <vt:lpstr>Thinking About your Time in Corrections…</vt:lpstr>
      <vt:lpstr>MIES</vt:lpstr>
      <vt:lpstr>MI-Related Scales</vt:lpstr>
      <vt:lpstr>Moral Injury Symptom Scale – MISS - HP</vt:lpstr>
      <vt:lpstr>Qualitative Data :  “Drinking the Kool Aid” </vt:lpstr>
      <vt:lpstr>Qualitative Data : “A Betrayal of What’s Right”</vt:lpstr>
      <vt:lpstr>Qualittative Data: “Catch 22”</vt:lpstr>
      <vt:lpstr>Qualitative Data: “By a Person in Power”</vt:lpstr>
      <vt:lpstr>Mitigating Moral Injury for Correctional Mental Health Professionals</vt:lpstr>
      <vt:lpstr>The Social Work Perspective</vt:lpstr>
      <vt:lpstr>Components of Healing from Moral Injury</vt:lpstr>
      <vt:lpstr>Moral Injury Resources</vt:lpstr>
      <vt:lpstr>Directions for Future Research</vt:lpstr>
      <vt:lpstr>Implications for Practice</vt:lpstr>
      <vt:lpstr>Interested in Participating in a Study on Moral Injury?</vt:lpstr>
      <vt:lpstr>THANK YOU!    &amp;  Questions?</vt:lpstr>
      <vt:lpstr>References</vt:lpstr>
      <vt:lpstr>References cont’d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NCCHC Fall 2021 Presentation</dc:title>
  <dc:subject/>
  <dc:creator>Stephanie Gangemi</dc:creator>
  <cp:keywords/>
  <dc:description/>
  <cp:lastModifiedBy>Toyin Alaka</cp:lastModifiedBy>
  <cp:revision>55</cp:revision>
  <dcterms:created xsi:type="dcterms:W3CDTF">2021-04-07T02:56:08Z</dcterms:created>
  <dcterms:modified xsi:type="dcterms:W3CDTF">2022-07-29T21:40:57Z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0x0101009C2E3EEED7E95D41BE6DAFB7A386ED56</vt:lpwstr>
  </property>
</Properties>
</file>